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Play" pitchFamily="2"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398620-9087-45C3-B03B-D976436D51CA}">
  <a:tblStyle styleId="{4F398620-9087-45C3-B03B-D976436D51CA}" styleName="Table_0">
    <a:wholeTbl>
      <a:tcTxStyle b="off" i="off">
        <a:font>
          <a:latin typeface="Aptos"/>
          <a:ea typeface="Aptos"/>
          <a:cs typeface="Aptos"/>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p:restoredTop sz="68493"/>
  </p:normalViewPr>
  <p:slideViewPr>
    <p:cSldViewPr snapToGrid="0">
      <p:cViewPr varScale="1">
        <p:scale>
          <a:sx n="85" d="100"/>
          <a:sy n="85" d="100"/>
        </p:scale>
        <p:origin x="9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2300" b="1" dirty="0">
                <a:solidFill>
                  <a:srgbClr val="000000"/>
                </a:solidFill>
              </a:rPr>
              <a:t>Samaa</a:t>
            </a:r>
            <a:endParaRPr sz="2300" b="1" dirty="0">
              <a:solidFill>
                <a:srgbClr val="000000"/>
              </a:solidFill>
            </a:endParaRPr>
          </a:p>
          <a:p>
            <a:pPr marL="0" marR="0" lvl="0" indent="0" algn="l" rtl="0">
              <a:lnSpc>
                <a:spcPct val="100000"/>
              </a:lnSpc>
              <a:spcBef>
                <a:spcPts val="0"/>
              </a:spcBef>
              <a:spcAft>
                <a:spcPts val="0"/>
              </a:spcAft>
              <a:buClr>
                <a:srgbClr val="000000"/>
              </a:buClr>
              <a:buSzPts val="1200"/>
              <a:buFont typeface="Arial"/>
              <a:buNone/>
            </a:pPr>
            <a:endParaRPr b="1" dirty="0">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1400" b="0" i="0" u="none" strike="noStrike" dirty="0">
                <a:solidFill>
                  <a:srgbClr val="000000"/>
                </a:solidFill>
              </a:rPr>
              <a:t>Hello everyone, we’re excited to present our </a:t>
            </a:r>
            <a:r>
              <a:rPr lang="en-US" sz="1400" dirty="0">
                <a:solidFill>
                  <a:srgbClr val="000000"/>
                </a:solidFill>
              </a:rPr>
              <a:t>Semester </a:t>
            </a:r>
            <a:r>
              <a:rPr lang="en-US" sz="1400" b="0" i="0" u="none" strike="noStrike" dirty="0">
                <a:solidFill>
                  <a:srgbClr val="000000"/>
                </a:solidFill>
              </a:rPr>
              <a:t>project</a:t>
            </a:r>
            <a:r>
              <a:rPr lang="en-US" sz="1400" dirty="0">
                <a:solidFill>
                  <a:srgbClr val="000000"/>
                </a:solidFill>
              </a:rPr>
              <a:t>. which is </a:t>
            </a:r>
            <a:endParaRPr sz="1400" dirty="0">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1400" b="1" dirty="0">
                <a:solidFill>
                  <a:srgbClr val="000000"/>
                </a:solidFill>
              </a:rPr>
              <a:t>an AI </a:t>
            </a:r>
            <a:r>
              <a:rPr lang="en-US" sz="1400" b="1" i="0" u="none" strike="noStrike" dirty="0">
                <a:solidFill>
                  <a:srgbClr val="000000"/>
                </a:solidFill>
              </a:rPr>
              <a:t>Powered Navigation &amp; Weather-Aware Assistant</a:t>
            </a:r>
            <a:r>
              <a:rPr lang="en-US" sz="1400" b="0" i="0" u="none" strike="noStrike" dirty="0">
                <a:solidFill>
                  <a:srgbClr val="000000"/>
                </a:solidFill>
              </a:rPr>
              <a:t>. </a:t>
            </a:r>
            <a:endParaRPr sz="1400" b="0" i="0" u="none" strike="noStrike" dirty="0">
              <a:solidFill>
                <a:srgbClr val="000000"/>
              </a:solidFill>
            </a:endParaRPr>
          </a:p>
          <a:p>
            <a:pPr marL="0" marR="0" lvl="0" indent="0" algn="l" rtl="0">
              <a:lnSpc>
                <a:spcPct val="100000"/>
              </a:lnSpc>
              <a:spcBef>
                <a:spcPts val="0"/>
              </a:spcBef>
              <a:spcAft>
                <a:spcPts val="0"/>
              </a:spcAft>
              <a:buClr>
                <a:srgbClr val="000000"/>
              </a:buClr>
              <a:buSzPts val="1200"/>
              <a:buFont typeface="Arial"/>
              <a:buNone/>
            </a:pPr>
            <a:endParaRPr sz="1400" dirty="0">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1400" dirty="0">
                <a:solidFill>
                  <a:srgbClr val="000000"/>
                </a:solidFill>
              </a:rPr>
              <a:t>It is a</a:t>
            </a:r>
            <a:r>
              <a:rPr lang="en-US" sz="1400" b="0" i="0" u="none" strike="noStrike" dirty="0">
                <a:solidFill>
                  <a:srgbClr val="000000"/>
                </a:solidFill>
              </a:rPr>
              <a:t> </a:t>
            </a:r>
            <a:r>
              <a:rPr lang="en-US" sz="1400" dirty="0">
                <a:solidFill>
                  <a:srgbClr val="000000"/>
                </a:solidFill>
              </a:rPr>
              <a:t>domain adaptive CV</a:t>
            </a:r>
            <a:r>
              <a:rPr lang="en-US" sz="1400" b="0" i="0" u="none" strike="noStrike" dirty="0">
                <a:solidFill>
                  <a:srgbClr val="000000"/>
                </a:solidFill>
              </a:rPr>
              <a:t> system designed to detect both objects and weather conditions in real-time, and respond accordingly.</a:t>
            </a:r>
            <a:endParaRPr sz="1400" dirty="0"/>
          </a:p>
          <a:p>
            <a:pPr marL="0" marR="0" lvl="0" indent="0" algn="l" rtl="0">
              <a:lnSpc>
                <a:spcPct val="100000"/>
              </a:lnSpc>
              <a:spcBef>
                <a:spcPts val="0"/>
              </a:spcBef>
              <a:spcAft>
                <a:spcPts val="0"/>
              </a:spcAft>
              <a:buClr>
                <a:schemeClr val="dk1"/>
              </a:buClr>
              <a:buSzPts val="1200"/>
              <a:buFont typeface="Arial"/>
              <a:buNone/>
            </a:pPr>
            <a:endParaRPr sz="1400" b="0" i="0" u="none" strike="noStrike" dirty="0">
              <a:solidFill>
                <a:srgbClr val="000000"/>
              </a:solidFill>
            </a:endParaRPr>
          </a:p>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600" b="1">
                <a:solidFill>
                  <a:srgbClr val="000000"/>
                </a:solidFill>
              </a:rPr>
              <a:t>AMINE</a:t>
            </a:r>
            <a:endParaRPr sz="1600" b="1">
              <a:solidFill>
                <a:srgbClr val="000000"/>
              </a:solidFill>
            </a:endParaRPr>
          </a:p>
          <a:p>
            <a:pPr marL="0" marR="0" lvl="0" indent="0" algn="l" rtl="0">
              <a:lnSpc>
                <a:spcPct val="100000"/>
              </a:lnSpc>
              <a:spcBef>
                <a:spcPts val="0"/>
              </a:spcBef>
              <a:spcAft>
                <a:spcPts val="0"/>
              </a:spcAft>
              <a:buClr>
                <a:srgbClr val="000000"/>
              </a:buClr>
              <a:buSzPts val="1200"/>
              <a:buFont typeface="Arial"/>
              <a:buNone/>
            </a:pPr>
            <a:br>
              <a:rPr lang="en-US" sz="1600">
                <a:solidFill>
                  <a:srgbClr val="000000"/>
                </a:solidFill>
              </a:rPr>
            </a:br>
            <a:r>
              <a:rPr lang="en-US" sz="1600" b="0" i="0" u="none" strike="noStrike">
                <a:solidFill>
                  <a:srgbClr val="000000"/>
                </a:solidFill>
              </a:rPr>
              <a:t>What makes our project innovative is the fusion of vision and speech (some would say Robotics As well) </a:t>
            </a:r>
            <a:r>
              <a:rPr lang="en-US" sz="1600">
                <a:solidFill>
                  <a:srgbClr val="000000"/>
                </a:solidFill>
              </a:rPr>
              <a:t>.</a:t>
            </a:r>
            <a:endParaRPr sz="1600">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1600">
                <a:solidFill>
                  <a:srgbClr val="000000"/>
                </a:solidFill>
              </a:rPr>
              <a:t>W</a:t>
            </a:r>
            <a:r>
              <a:rPr lang="en-US" sz="1600" b="0" i="0" u="none" strike="noStrike">
                <a:solidFill>
                  <a:srgbClr val="000000"/>
                </a:solidFill>
              </a:rPr>
              <a:t>e </a:t>
            </a:r>
            <a:r>
              <a:rPr lang="en-US" sz="1600">
                <a:solidFill>
                  <a:srgbClr val="000000"/>
                </a:solidFill>
              </a:rPr>
              <a:t>are not</a:t>
            </a:r>
            <a:r>
              <a:rPr lang="en-US" sz="1600" b="0" i="0" u="none" strike="noStrike">
                <a:solidFill>
                  <a:srgbClr val="000000"/>
                </a:solidFill>
              </a:rPr>
              <a:t> just detecting danger, we are also announc</a:t>
            </a:r>
            <a:r>
              <a:rPr lang="en-US" sz="1600">
                <a:solidFill>
                  <a:srgbClr val="000000"/>
                </a:solidFill>
              </a:rPr>
              <a:t>ing</a:t>
            </a:r>
            <a:r>
              <a:rPr lang="en-US" sz="1600" b="0" i="0" u="none" strike="noStrike">
                <a:solidFill>
                  <a:srgbClr val="000000"/>
                </a:solidFill>
              </a:rPr>
              <a:t> it. </a:t>
            </a:r>
            <a:br>
              <a:rPr lang="en-US" sz="1600" b="0" i="0" u="none" strike="noStrike">
                <a:solidFill>
                  <a:srgbClr val="000000"/>
                </a:solidFill>
              </a:rPr>
            </a:br>
            <a:r>
              <a:rPr lang="en-US" sz="1600" b="0" i="0" u="none" strike="noStrike">
                <a:solidFill>
                  <a:srgbClr val="000000"/>
                </a:solidFill>
              </a:rPr>
              <a:t>Our domain-adaptive model helps robots and users make safer decisions even in the worst visibility</a:t>
            </a:r>
            <a:endParaRPr sz="1600"/>
          </a:p>
          <a:p>
            <a:pPr marL="0" lvl="0" indent="0" algn="l" rtl="0">
              <a:spcBef>
                <a:spcPts val="0"/>
              </a:spcBef>
              <a:spcAft>
                <a:spcPts val="0"/>
              </a:spcAft>
              <a:buNone/>
            </a:pPr>
            <a:endParaRPr/>
          </a:p>
        </p:txBody>
      </p:sp>
      <p:sp>
        <p:nvSpPr>
          <p:cNvPr id="172" name="Google Shape;17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900" b="1"/>
              <a:t>ALINA </a:t>
            </a:r>
            <a:r>
              <a:rPr lang="en-US" sz="1100"/>
              <a:t>To improve our model we focused on augmenting the dataset to enable weather aware object detection. To implement  the augmented images of weather</a:t>
            </a:r>
            <a:r>
              <a:rPr lang="en-US" sz="1100" b="1"/>
              <a:t> </a:t>
            </a:r>
            <a:r>
              <a:rPr lang="en-US" sz="1100"/>
              <a:t>we applied </a:t>
            </a:r>
            <a:r>
              <a:rPr lang="en-US" sz="1100" b="1"/>
              <a:t>Gaussian blur </a:t>
            </a:r>
            <a:r>
              <a:rPr lang="en-US" sz="1100"/>
              <a:t>to create </a:t>
            </a:r>
            <a:r>
              <a:rPr lang="en-US" sz="1100" b="1"/>
              <a:t>fog rain </a:t>
            </a:r>
            <a:r>
              <a:rPr lang="en-US" sz="1100"/>
              <a:t>and </a:t>
            </a:r>
            <a:r>
              <a:rPr lang="en-US" sz="1100" b="1"/>
              <a:t>snow. </a:t>
            </a:r>
            <a:endParaRPr sz="1100"/>
          </a:p>
          <a:p>
            <a:pPr marL="0" lvl="0" indent="0" algn="l" rtl="0">
              <a:lnSpc>
                <a:spcPct val="115000"/>
              </a:lnSpc>
              <a:spcBef>
                <a:spcPts val="1200"/>
              </a:spcBef>
              <a:spcAft>
                <a:spcPts val="0"/>
              </a:spcAft>
              <a:buNone/>
            </a:pPr>
            <a:r>
              <a:rPr lang="en-US" sz="1100"/>
              <a:t>To simulate fog we applied white overlays, vertical line patterns to mimic rain, and white noise specks to represent snow.</a:t>
            </a:r>
            <a:endParaRPr sz="1100"/>
          </a:p>
          <a:p>
            <a:pPr marL="0" lvl="0" indent="0" algn="l" rtl="0">
              <a:lnSpc>
                <a:spcPct val="115000"/>
              </a:lnSpc>
              <a:spcBef>
                <a:spcPts val="0"/>
              </a:spcBef>
              <a:spcAft>
                <a:spcPts val="0"/>
              </a:spcAft>
              <a:buClr>
                <a:schemeClr val="dk1"/>
              </a:buClr>
              <a:buSzPts val="1100"/>
              <a:buFont typeface="Arial"/>
              <a:buNone/>
            </a:pPr>
            <a:endParaRPr sz="1100"/>
          </a:p>
          <a:p>
            <a:pPr marL="0" lvl="0" indent="0" algn="l" rtl="0">
              <a:lnSpc>
                <a:spcPct val="115000"/>
              </a:lnSpc>
              <a:spcBef>
                <a:spcPts val="0"/>
              </a:spcBef>
              <a:spcAft>
                <a:spcPts val="0"/>
              </a:spcAft>
              <a:buClr>
                <a:schemeClr val="dk1"/>
              </a:buClr>
              <a:buSzPts val="1100"/>
              <a:buFont typeface="Arial"/>
              <a:buNone/>
            </a:pPr>
            <a:r>
              <a:rPr lang="en-US" sz="1100"/>
              <a:t>-We simulated foggy conditions by reducing brightness, blurring the image, and overlaying a gray tint.</a:t>
            </a:r>
            <a:endParaRPr sz="1100"/>
          </a:p>
          <a:p>
            <a:pPr marL="0" lvl="0" indent="0" algn="l" rtl="0">
              <a:lnSpc>
                <a:spcPct val="115000"/>
              </a:lnSpc>
              <a:spcBef>
                <a:spcPts val="0"/>
              </a:spcBef>
              <a:spcAft>
                <a:spcPts val="0"/>
              </a:spcAft>
              <a:buClr>
                <a:schemeClr val="dk1"/>
              </a:buClr>
              <a:buSzPts val="1100"/>
              <a:buFont typeface="Arial"/>
              <a:buNone/>
            </a:pPr>
            <a:r>
              <a:rPr lang="en-US" sz="1100"/>
              <a:t>-The rain adds 6000 vertical lines across the image, and applies sight blur for a more natural look.</a:t>
            </a:r>
            <a:endParaRPr sz="1100"/>
          </a:p>
          <a:p>
            <a:pPr marL="0" lvl="0" indent="0" algn="l" rtl="0">
              <a:lnSpc>
                <a:spcPct val="115000"/>
              </a:lnSpc>
              <a:spcBef>
                <a:spcPts val="0"/>
              </a:spcBef>
              <a:spcAft>
                <a:spcPts val="0"/>
              </a:spcAft>
              <a:buClr>
                <a:schemeClr val="dk1"/>
              </a:buClr>
              <a:buSzPts val="1100"/>
              <a:buFont typeface="Arial"/>
              <a:buNone/>
            </a:pPr>
            <a:r>
              <a:rPr lang="en-US" sz="1100"/>
              <a:t>-To simulate snow we created random white dots to the image, we added 7000 white circles at random locations, and softened the snowflakes to make them look more natural. We also applied a light blur to blend all the snowflakes together. </a:t>
            </a:r>
            <a:endParaRPr sz="1900" b="1"/>
          </a:p>
        </p:txBody>
      </p:sp>
      <p:sp>
        <p:nvSpPr>
          <p:cNvPr id="181" name="Google Shape;18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900" b="1">
                <a:solidFill>
                  <a:srgbClr val="000000"/>
                </a:solidFill>
              </a:rPr>
              <a:t>ATAH</a:t>
            </a:r>
            <a:endParaRPr sz="1900" b="1">
              <a:solidFill>
                <a:srgbClr val="000000"/>
              </a:solidFill>
            </a:endParaRPr>
          </a:p>
          <a:p>
            <a:pPr marL="0" marR="0" lvl="0" indent="0" algn="l" rtl="0">
              <a:lnSpc>
                <a:spcPct val="100000"/>
              </a:lnSpc>
              <a:spcBef>
                <a:spcPts val="0"/>
              </a:spcBef>
              <a:spcAft>
                <a:spcPts val="0"/>
              </a:spcAft>
              <a:buClr>
                <a:srgbClr val="000000"/>
              </a:buClr>
              <a:buSzPts val="1200"/>
              <a:buFont typeface="Arial"/>
              <a:buNone/>
            </a:pPr>
            <a:endParaRPr sz="1900" b="1">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1400" b="0" i="0" u="none" strike="noStrike">
                <a:solidFill>
                  <a:srgbClr val="000000"/>
                </a:solidFill>
              </a:rPr>
              <a:t>We’ll now demonstrate our system in action. </a:t>
            </a:r>
            <a:endParaRPr sz="1400">
              <a:solidFill>
                <a:srgbClr val="000000"/>
              </a:solidFill>
            </a:endParaRPr>
          </a:p>
          <a:p>
            <a:pPr marL="0" marR="0" lvl="0" indent="0" algn="l" rtl="0">
              <a:lnSpc>
                <a:spcPct val="100000"/>
              </a:lnSpc>
              <a:spcBef>
                <a:spcPts val="0"/>
              </a:spcBef>
              <a:spcAft>
                <a:spcPts val="0"/>
              </a:spcAft>
              <a:buClr>
                <a:srgbClr val="000000"/>
              </a:buClr>
              <a:buSzPts val="1200"/>
              <a:buFont typeface="Arial"/>
              <a:buNone/>
            </a:pPr>
            <a:endParaRPr sz="1400">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1400" b="1"/>
              <a:t>this is voice assistant that helps drivers stay safe by :</a:t>
            </a:r>
            <a:endParaRPr sz="1400" b="1"/>
          </a:p>
          <a:p>
            <a:pPr marL="457200" lvl="0" indent="-317500" algn="l" rtl="0">
              <a:lnSpc>
                <a:spcPct val="100000"/>
              </a:lnSpc>
              <a:spcBef>
                <a:spcPts val="0"/>
              </a:spcBef>
              <a:spcAft>
                <a:spcPts val="0"/>
              </a:spcAft>
              <a:buClr>
                <a:schemeClr val="dk1"/>
              </a:buClr>
              <a:buSzPts val="1400"/>
              <a:buChar char="●"/>
            </a:pPr>
            <a:r>
              <a:rPr lang="en-US" sz="1400" b="1"/>
              <a:t>Using a camera to spot things like people or stop signs</a:t>
            </a:r>
            <a:endParaRPr sz="1400" b="1"/>
          </a:p>
          <a:p>
            <a:pPr marL="457200" lvl="0" indent="-317500" algn="l" rtl="0">
              <a:lnSpc>
                <a:spcPct val="100000"/>
              </a:lnSpc>
              <a:spcBef>
                <a:spcPts val="0"/>
              </a:spcBef>
              <a:spcAft>
                <a:spcPts val="0"/>
              </a:spcAft>
              <a:buClr>
                <a:schemeClr val="dk1"/>
              </a:buClr>
              <a:buSzPts val="1400"/>
              <a:buChar char="●"/>
            </a:pPr>
            <a:r>
              <a:rPr lang="en-US" sz="1400" b="1"/>
              <a:t>Checks the weather while your driving</a:t>
            </a:r>
            <a:endParaRPr sz="1400" b="1"/>
          </a:p>
          <a:p>
            <a:pPr marL="457200" lvl="0" indent="-317500" algn="l" rtl="0">
              <a:lnSpc>
                <a:spcPct val="100000"/>
              </a:lnSpc>
              <a:spcBef>
                <a:spcPts val="0"/>
              </a:spcBef>
              <a:spcAft>
                <a:spcPts val="0"/>
              </a:spcAft>
              <a:buClr>
                <a:schemeClr val="dk1"/>
              </a:buClr>
              <a:buSzPts val="1400"/>
              <a:buChar char="●"/>
            </a:pPr>
            <a:r>
              <a:rPr lang="en-US" sz="1400" b="1"/>
              <a:t>Gives voice warnings if an obstacle or what type of weather is detected  (like fog or pedestrians )</a:t>
            </a:r>
            <a:endParaRPr sz="1400" b="1"/>
          </a:p>
          <a:p>
            <a:pPr marL="457200" lvl="0" indent="0" algn="l" rtl="0">
              <a:lnSpc>
                <a:spcPct val="100000"/>
              </a:lnSpc>
              <a:spcBef>
                <a:spcPts val="0"/>
              </a:spcBef>
              <a:spcAft>
                <a:spcPts val="0"/>
              </a:spcAft>
              <a:buNone/>
            </a:pPr>
            <a:endParaRPr sz="1400" b="1"/>
          </a:p>
          <a:p>
            <a:pPr marL="0" lvl="0" indent="0" algn="l" rtl="0">
              <a:lnSpc>
                <a:spcPct val="100000"/>
              </a:lnSpc>
              <a:spcBef>
                <a:spcPts val="0"/>
              </a:spcBef>
              <a:spcAft>
                <a:spcPts val="0"/>
              </a:spcAft>
              <a:buNone/>
            </a:pPr>
            <a:r>
              <a:rPr lang="en-US" sz="1300" b="1"/>
              <a:t>As for the Real-Time Optimization ( which is The Noise Suppression)</a:t>
            </a:r>
            <a:endParaRPr sz="1300" b="1"/>
          </a:p>
          <a:p>
            <a:pPr marL="0" lvl="0" indent="0" algn="l" rtl="0">
              <a:lnSpc>
                <a:spcPct val="100000"/>
              </a:lnSpc>
              <a:spcBef>
                <a:spcPts val="0"/>
              </a:spcBef>
              <a:spcAft>
                <a:spcPts val="0"/>
              </a:spcAft>
              <a:buNone/>
            </a:pPr>
            <a:r>
              <a:rPr lang="en-US" sz="1400" b="1"/>
              <a:t>this is how we used the Frame-by-Frame Noise Suppression:</a:t>
            </a:r>
            <a:endParaRPr sz="1400" b="1"/>
          </a:p>
          <a:p>
            <a:pPr marL="0" lvl="0" indent="0" algn="l" rtl="0">
              <a:lnSpc>
                <a:spcPct val="100000"/>
              </a:lnSpc>
              <a:spcBef>
                <a:spcPts val="0"/>
              </a:spcBef>
              <a:spcAft>
                <a:spcPts val="0"/>
              </a:spcAft>
              <a:buNone/>
            </a:pPr>
            <a:r>
              <a:rPr lang="en-US" sz="1400"/>
              <a:t>As the model processes each frame, it applies a light denoising filter to maintain clarity.</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US" sz="1400" b="1"/>
              <a:t>and for the Adaptive Thresholding: </a:t>
            </a:r>
            <a:r>
              <a:rPr lang="en-US" sz="1400"/>
              <a:t>the model dynamically adjusts its detection threshold based on the intensity of the weather type and how dark the frame is.</a:t>
            </a:r>
            <a:endParaRPr sz="1400"/>
          </a:p>
          <a:p>
            <a:pPr marL="457200" lvl="0" indent="0" algn="l" rtl="0">
              <a:lnSpc>
                <a:spcPct val="100000"/>
              </a:lnSpc>
              <a:spcBef>
                <a:spcPts val="0"/>
              </a:spcBef>
              <a:spcAft>
                <a:spcPts val="1200"/>
              </a:spcAft>
              <a:buNone/>
            </a:pPr>
            <a:endParaRPr sz="1400" b="1"/>
          </a:p>
        </p:txBody>
      </p:sp>
      <p:sp>
        <p:nvSpPr>
          <p:cNvPr id="199" name="Google Shape;19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63059b29f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000" b="1"/>
              <a:t>AMINE </a:t>
            </a:r>
            <a:endParaRPr sz="2000" b="1"/>
          </a:p>
          <a:p>
            <a:pPr marL="0" lvl="0" indent="0" algn="l" rtl="0">
              <a:spcBef>
                <a:spcPts val="0"/>
              </a:spcBef>
              <a:spcAft>
                <a:spcPts val="0"/>
              </a:spcAft>
              <a:buNone/>
            </a:pPr>
            <a:endParaRPr sz="2000" b="1"/>
          </a:p>
          <a:p>
            <a:pPr marL="0" lvl="0" indent="0" algn="l" rtl="0">
              <a:spcBef>
                <a:spcPts val="0"/>
              </a:spcBef>
              <a:spcAft>
                <a:spcPts val="0"/>
              </a:spcAft>
              <a:buNone/>
            </a:pPr>
            <a:r>
              <a:rPr lang="en-US" sz="1500" b="1" i="1"/>
              <a:t>"So, one of the main issues we had to face  was how images look in adverse weather. You know how hard it gets to see clearly in those conditions, right? </a:t>
            </a:r>
            <a:endParaRPr sz="1500" b="1" i="1"/>
          </a:p>
          <a:p>
            <a:pPr marL="0" lvl="0" indent="0" algn="l" rtl="0">
              <a:spcBef>
                <a:spcPts val="0"/>
              </a:spcBef>
              <a:spcAft>
                <a:spcPts val="0"/>
              </a:spcAft>
              <a:buNone/>
            </a:pPr>
            <a:r>
              <a:rPr lang="en-US" sz="1500" b="1" i="1"/>
              <a:t>Well, it’s even worse for our object-detection models.” </a:t>
            </a:r>
            <a:endParaRPr sz="1500" b="1" i="1"/>
          </a:p>
          <a:p>
            <a:pPr marL="0" lvl="0" indent="0" algn="l" rtl="0">
              <a:lnSpc>
                <a:spcPct val="115000"/>
              </a:lnSpc>
              <a:spcBef>
                <a:spcPts val="1200"/>
              </a:spcBef>
              <a:spcAft>
                <a:spcPts val="0"/>
              </a:spcAft>
              <a:buNone/>
            </a:pPr>
            <a:r>
              <a:rPr lang="en-US" sz="1500" b="1" i="1"/>
              <a:t>To fix this, we used something called CLAHE—it basically enhances the contrast, making foggy and rainy images clearer. We also normalized brightness when things were too dark. By doing this before giving images to our detection model, we got sharper edges, clearer details, and, importantly, fewer detection mistakes."</a:t>
            </a:r>
            <a:br>
              <a:rPr lang="en-US" sz="1500" b="1" i="1"/>
            </a:br>
            <a:br>
              <a:rPr lang="en-US" sz="1500" b="1" i="1"/>
            </a:br>
            <a:r>
              <a:rPr lang="en-US" sz="1500" b="1" i="1"/>
              <a:t>Dark scenes—like night driving or tunnels—made object detection harder. We fixed this by auto-adjusting brightness and contrast, making objects clearer without losing detail.</a:t>
            </a:r>
            <a:endParaRPr sz="1500" b="1" i="1"/>
          </a:p>
          <a:p>
            <a:pPr marL="0" lvl="0" indent="0" algn="l" rtl="0">
              <a:lnSpc>
                <a:spcPct val="115000"/>
              </a:lnSpc>
              <a:spcBef>
                <a:spcPts val="1200"/>
              </a:spcBef>
              <a:spcAft>
                <a:spcPts val="0"/>
              </a:spcAft>
              <a:buNone/>
            </a:pPr>
            <a:r>
              <a:rPr lang="en-US" sz="1500" b="1" i="1"/>
              <a:t>kind of like turning up the brightness slider on your phone-without losing details.</a:t>
            </a:r>
            <a:endParaRPr sz="1500" b="1" i="1"/>
          </a:p>
          <a:p>
            <a:pPr marL="0" lvl="0" indent="0" algn="l" rtl="0">
              <a:lnSpc>
                <a:spcPct val="115000"/>
              </a:lnSpc>
              <a:spcBef>
                <a:spcPts val="1200"/>
              </a:spcBef>
              <a:spcAft>
                <a:spcPts val="0"/>
              </a:spcAft>
              <a:buNone/>
            </a:pPr>
            <a:br>
              <a:rPr lang="en-US" sz="1500" b="1" i="1"/>
            </a:br>
            <a:r>
              <a:rPr lang="en-US" sz="1100" b="1"/>
              <a:t>Calculated brightness from HSV color space</a:t>
            </a:r>
            <a:br>
              <a:rPr lang="en-US" sz="1100" b="1"/>
            </a:br>
            <a:r>
              <a:rPr lang="en-US" sz="1100"/>
              <a:t> The image is converted to the HSV (Hue, Saturation, Value) color space. The </a:t>
            </a:r>
            <a:r>
              <a:rPr lang="en-US" sz="1100" b="1"/>
              <a:t>'Value' channel</a:t>
            </a:r>
            <a:r>
              <a:rPr lang="en-US" sz="1100"/>
              <a:t> represents brightness, so we use it to measure how bright the image is.</a:t>
            </a:r>
            <a:br>
              <a:rPr lang="en-US" sz="1100"/>
            </a:br>
            <a:endParaRPr sz="1100"/>
          </a:p>
          <a:p>
            <a:pPr marL="0" lvl="0" indent="0" algn="l" rtl="0">
              <a:lnSpc>
                <a:spcPct val="115000"/>
              </a:lnSpc>
              <a:spcBef>
                <a:spcPts val="1200"/>
              </a:spcBef>
              <a:spcAft>
                <a:spcPts val="0"/>
              </a:spcAft>
              <a:buNone/>
            </a:pPr>
            <a:r>
              <a:rPr lang="en-US" sz="1100" b="1"/>
              <a:t>If brightness &lt; threshold → boosted using gain factor (1.5x)</a:t>
            </a:r>
            <a:br>
              <a:rPr lang="en-US" sz="1100" b="1"/>
            </a:br>
            <a:r>
              <a:rPr lang="en-US" sz="1100"/>
              <a:t> If the image is </a:t>
            </a:r>
            <a:r>
              <a:rPr lang="en-US" sz="1100" b="1"/>
              <a:t>too dark</a:t>
            </a:r>
            <a:r>
              <a:rPr lang="en-US" sz="1100"/>
              <a:t>, we multiply the brightness by </a:t>
            </a:r>
            <a:r>
              <a:rPr lang="en-US" sz="1100" b="1"/>
              <a:t>1.5</a:t>
            </a:r>
            <a:r>
              <a:rPr lang="en-US" sz="1100"/>
              <a:t> (a gain factor) to make it brighter.</a:t>
            </a:r>
            <a:br>
              <a:rPr lang="en-US" sz="1100"/>
            </a:br>
            <a:endParaRPr sz="1100"/>
          </a:p>
          <a:p>
            <a:pPr marL="0" lvl="0" indent="0" algn="l" rtl="0">
              <a:lnSpc>
                <a:spcPct val="115000"/>
              </a:lnSpc>
              <a:spcBef>
                <a:spcPts val="1200"/>
              </a:spcBef>
              <a:spcAft>
                <a:spcPts val="0"/>
              </a:spcAft>
              <a:buNone/>
            </a:pPr>
            <a:r>
              <a:rPr lang="en-US" sz="1100" b="1"/>
              <a:t>Prevented overexposure by clipping to max 255</a:t>
            </a:r>
            <a:br>
              <a:rPr lang="en-US" sz="1100" b="1"/>
            </a:br>
            <a:r>
              <a:rPr lang="en-US" sz="1100"/>
              <a:t> Pixel values can't exceed </a:t>
            </a:r>
            <a:r>
              <a:rPr lang="en-US" sz="1100" b="1"/>
              <a:t>255</a:t>
            </a:r>
            <a:r>
              <a:rPr lang="en-US" sz="1100"/>
              <a:t> (the max in 8-bit images), so we </a:t>
            </a:r>
            <a:r>
              <a:rPr lang="en-US" sz="1100" b="1"/>
              <a:t>clip</a:t>
            </a:r>
            <a:r>
              <a:rPr lang="en-US" sz="1100"/>
              <a:t> anything higher to avoid overexposed or washed-out areas.</a:t>
            </a:r>
            <a:br>
              <a:rPr lang="en-US" sz="1100"/>
            </a:br>
            <a:endParaRPr sz="1100"/>
          </a:p>
          <a:p>
            <a:pPr marL="0" lvl="0" indent="0" algn="l" rtl="0">
              <a:lnSpc>
                <a:spcPct val="115000"/>
              </a:lnSpc>
              <a:spcBef>
                <a:spcPts val="1200"/>
              </a:spcBef>
              <a:spcAft>
                <a:spcPts val="0"/>
              </a:spcAft>
              <a:buNone/>
            </a:pPr>
            <a:r>
              <a:rPr lang="en-US" sz="1100" b="1"/>
              <a:t>Tuned contrast using LAB color space when needed</a:t>
            </a:r>
            <a:br>
              <a:rPr lang="en-US" sz="1100" b="1"/>
            </a:br>
            <a:r>
              <a:rPr lang="en-US" sz="1100"/>
              <a:t> If contrast looked poor, we switched to the </a:t>
            </a:r>
            <a:r>
              <a:rPr lang="en-US" sz="1100" b="1"/>
              <a:t>LAB color space</a:t>
            </a:r>
            <a:r>
              <a:rPr lang="en-US" sz="1100"/>
              <a:t>, which separates brightness (L) from color. This allowed us to adjust contrast precisely without messing up colors.</a:t>
            </a:r>
            <a:endParaRPr sz="1100"/>
          </a:p>
          <a:p>
            <a:pPr marL="0" lvl="0" indent="0" algn="l" rtl="0">
              <a:lnSpc>
                <a:spcPct val="115000"/>
              </a:lnSpc>
              <a:spcBef>
                <a:spcPts val="1200"/>
              </a:spcBef>
              <a:spcAft>
                <a:spcPts val="0"/>
              </a:spcAft>
              <a:buNone/>
            </a:pPr>
            <a:endParaRPr sz="1500" b="1" i="1"/>
          </a:p>
          <a:p>
            <a:pPr marL="0" lvl="0" indent="0" algn="l" rtl="0">
              <a:lnSpc>
                <a:spcPct val="115000"/>
              </a:lnSpc>
              <a:spcBef>
                <a:spcPts val="1200"/>
              </a:spcBef>
              <a:spcAft>
                <a:spcPts val="0"/>
              </a:spcAft>
              <a:buClr>
                <a:schemeClr val="dk1"/>
              </a:buClr>
              <a:buSzPts val="1100"/>
              <a:buFont typeface="Arial"/>
              <a:buNone/>
            </a:pPr>
            <a:endParaRPr sz="1500" i="1"/>
          </a:p>
          <a:p>
            <a:pPr marL="0" lvl="0" indent="0" algn="l" rtl="0">
              <a:spcBef>
                <a:spcPts val="1200"/>
              </a:spcBef>
              <a:spcAft>
                <a:spcPts val="0"/>
              </a:spcAft>
              <a:buNone/>
            </a:pPr>
            <a:endParaRPr sz="1100" i="1"/>
          </a:p>
          <a:p>
            <a:pPr marL="0" lvl="0" indent="0" algn="l" rtl="0">
              <a:spcBef>
                <a:spcPts val="0"/>
              </a:spcBef>
              <a:spcAft>
                <a:spcPts val="0"/>
              </a:spcAft>
              <a:buNone/>
            </a:pPr>
            <a:endParaRPr b="1"/>
          </a:p>
        </p:txBody>
      </p:sp>
      <p:sp>
        <p:nvSpPr>
          <p:cNvPr id="205" name="Google Shape;205;g3563059b29f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63059b29f_3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700" b="1"/>
              <a:t>AMINE</a:t>
            </a:r>
            <a:endParaRPr sz="1700" b="1"/>
          </a:p>
          <a:p>
            <a:pPr marL="0" lvl="0" indent="0" algn="l" rtl="0">
              <a:spcBef>
                <a:spcPts val="0"/>
              </a:spcBef>
              <a:spcAft>
                <a:spcPts val="0"/>
              </a:spcAft>
              <a:buNone/>
            </a:pPr>
            <a:endParaRPr sz="1700" b="1"/>
          </a:p>
          <a:p>
            <a:pPr marL="0" lvl="0" indent="0" algn="l" rtl="0">
              <a:lnSpc>
                <a:spcPct val="115000"/>
              </a:lnSpc>
              <a:spcBef>
                <a:spcPts val="1200"/>
              </a:spcBef>
              <a:spcAft>
                <a:spcPts val="0"/>
              </a:spcAft>
              <a:buClr>
                <a:schemeClr val="dk1"/>
              </a:buClr>
              <a:buSzPts val="1100"/>
              <a:buFont typeface="Arial"/>
              <a:buNone/>
            </a:pPr>
            <a:r>
              <a:rPr lang="en-US" sz="1700" b="1"/>
              <a:t>Even after enhancement, detection wasn’t perfect some objects were missed or wrongly flagged in rain or snow. We adjusted YOLOv8’s confidence thresholds and fine-tuned non-maximum suppression to reduce duplicate detections. These tweaks improved accuracy by approximately 8%, making the system more reliable in tough weather.</a:t>
            </a:r>
            <a:endParaRPr sz="1600" i="1"/>
          </a:p>
          <a:p>
            <a:pPr marL="0" lvl="0" indent="0" algn="l" rtl="0">
              <a:spcBef>
                <a:spcPts val="1200"/>
              </a:spcBef>
              <a:spcAft>
                <a:spcPts val="0"/>
              </a:spcAft>
              <a:buNone/>
            </a:pPr>
            <a:endParaRPr sz="1400" i="1"/>
          </a:p>
          <a:p>
            <a:pPr marL="0" lvl="0" indent="0" algn="l" rtl="0">
              <a:spcBef>
                <a:spcPts val="0"/>
              </a:spcBef>
              <a:spcAft>
                <a:spcPts val="0"/>
              </a:spcAft>
              <a:buNone/>
            </a:pPr>
            <a:endParaRPr sz="1500" b="1"/>
          </a:p>
        </p:txBody>
      </p:sp>
      <p:sp>
        <p:nvSpPr>
          <p:cNvPr id="214" name="Google Shape;214;g3563059b29f_3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63059b29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63059b29f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700" b="1"/>
              <a:t>AMINE </a:t>
            </a:r>
            <a:endParaRPr sz="1700" b="1"/>
          </a:p>
          <a:p>
            <a:pPr marL="0" lvl="0" indent="0" algn="l" rtl="0">
              <a:lnSpc>
                <a:spcPct val="115000"/>
              </a:lnSpc>
              <a:spcBef>
                <a:spcPts val="1200"/>
              </a:spcBef>
              <a:spcAft>
                <a:spcPts val="0"/>
              </a:spcAft>
              <a:buClr>
                <a:schemeClr val="dk1"/>
              </a:buClr>
              <a:buSzPts val="1100"/>
              <a:buFont typeface="Arial"/>
              <a:buNone/>
            </a:pPr>
            <a:r>
              <a:rPr lang="en-US" sz="1600"/>
              <a:t>The transformation between the “Before (synthetic)” and “After” images was achieved through a layered computer vision pipeline designed for challenging weather. After generating the synthetic test layer, we applied:</a:t>
            </a:r>
            <a:endParaRPr sz="1600"/>
          </a:p>
          <a:p>
            <a:pPr marL="457200" lvl="0" indent="-330200" algn="l" rtl="0">
              <a:lnSpc>
                <a:spcPct val="115000"/>
              </a:lnSpc>
              <a:spcBef>
                <a:spcPts val="1200"/>
              </a:spcBef>
              <a:spcAft>
                <a:spcPts val="0"/>
              </a:spcAft>
              <a:buClr>
                <a:schemeClr val="dk1"/>
              </a:buClr>
              <a:buSzPts val="1600"/>
              <a:buAutoNum type="arabicPeriod"/>
            </a:pPr>
            <a:r>
              <a:rPr lang="en-US" sz="1600" b="1"/>
              <a:t>Gaussian blur</a:t>
            </a:r>
            <a:r>
              <a:rPr lang="en-US" sz="1600"/>
              <a:t> to reduce noise and smooth the image,     (This technique softens the image by averaging pixels with their neighbors)</a:t>
            </a:r>
            <a:br>
              <a:rPr lang="en-US" sz="1600"/>
            </a:br>
            <a:endParaRPr sz="1600"/>
          </a:p>
          <a:p>
            <a:pPr marL="457200" lvl="0" indent="-330200" algn="l" rtl="0">
              <a:lnSpc>
                <a:spcPct val="115000"/>
              </a:lnSpc>
              <a:spcBef>
                <a:spcPts val="0"/>
              </a:spcBef>
              <a:spcAft>
                <a:spcPts val="0"/>
              </a:spcAft>
              <a:buClr>
                <a:schemeClr val="dk1"/>
              </a:buClr>
              <a:buSzPts val="1600"/>
              <a:buAutoNum type="arabicPeriod"/>
            </a:pPr>
            <a:r>
              <a:rPr lang="en-US" sz="1600" b="1"/>
              <a:t>Adaptive histogram equalization</a:t>
            </a:r>
            <a:r>
              <a:rPr lang="en-US" sz="1600"/>
              <a:t> (CLAHE) to enhance brightness and contrast, revealing hidden details,</a:t>
            </a:r>
            <a:br>
              <a:rPr lang="en-US" sz="1600"/>
            </a:br>
            <a:endParaRPr sz="1600"/>
          </a:p>
          <a:p>
            <a:pPr marL="457200" lvl="0" indent="-311150" algn="l" rtl="0">
              <a:lnSpc>
                <a:spcPct val="115000"/>
              </a:lnSpc>
              <a:spcBef>
                <a:spcPts val="0"/>
              </a:spcBef>
              <a:spcAft>
                <a:spcPts val="0"/>
              </a:spcAft>
              <a:buClr>
                <a:schemeClr val="dk1"/>
              </a:buClr>
              <a:buSzPts val="1300"/>
              <a:buAutoNum type="arabicPeriod"/>
            </a:pPr>
            <a:r>
              <a:rPr lang="en-US" sz="1600" b="1"/>
              <a:t>Derain/defog algorithms</a:t>
            </a:r>
            <a:r>
              <a:rPr lang="en-US" sz="1600"/>
              <a:t> to normalize rain streaks and fog intensity.     (</a:t>
            </a:r>
            <a:r>
              <a:rPr lang="en-US" sz="1400"/>
              <a:t>These filters target </a:t>
            </a:r>
            <a:r>
              <a:rPr lang="en-US" sz="1400" b="1"/>
              <a:t>weather-related noise</a:t>
            </a:r>
            <a:r>
              <a:rPr lang="en-US" sz="1400"/>
              <a:t>, like rain streaks or fog. They adjust pixel intensities to </a:t>
            </a:r>
            <a:r>
              <a:rPr lang="en-US" sz="1400" b="1"/>
              <a:t>clear up visual obstructions</a:t>
            </a:r>
            <a:r>
              <a:rPr lang="en-US" sz="1400"/>
              <a:t>, making the image look more like what you'd see on a clear day.)</a:t>
            </a:r>
            <a:br>
              <a:rPr lang="en-US" sz="1600"/>
            </a:br>
            <a:endParaRPr sz="1600"/>
          </a:p>
          <a:p>
            <a:pPr marL="0" lvl="0" indent="0" algn="l" rtl="0">
              <a:lnSpc>
                <a:spcPct val="115000"/>
              </a:lnSpc>
              <a:spcBef>
                <a:spcPts val="1200"/>
              </a:spcBef>
              <a:spcAft>
                <a:spcPts val="0"/>
              </a:spcAft>
              <a:buClr>
                <a:schemeClr val="dk1"/>
              </a:buClr>
              <a:buSzPts val="1100"/>
              <a:buFont typeface="Arial"/>
              <a:buNone/>
            </a:pPr>
            <a:r>
              <a:rPr lang="en-US" sz="1600"/>
              <a:t>This process kept objects visible even in poor visual conditions, meeting our UI expectations.</a:t>
            </a:r>
            <a:endParaRPr sz="1600"/>
          </a:p>
          <a:p>
            <a:pPr marL="0" lvl="0" indent="0" algn="l" rtl="0">
              <a:spcBef>
                <a:spcPts val="1200"/>
              </a:spcBef>
              <a:spcAft>
                <a:spcPts val="0"/>
              </a:spcAft>
              <a:buNone/>
            </a:pPr>
            <a:endParaRPr sz="1400"/>
          </a:p>
          <a:p>
            <a:pPr marL="0" lvl="0" indent="0" algn="l" rtl="0">
              <a:spcBef>
                <a:spcPts val="0"/>
              </a:spcBef>
              <a:spcAft>
                <a:spcPts val="0"/>
              </a:spcAft>
              <a:buNone/>
            </a:pPr>
            <a:endParaRPr sz="1400" i="1"/>
          </a:p>
        </p:txBody>
      </p:sp>
      <p:sp>
        <p:nvSpPr>
          <p:cNvPr id="224" name="Google Shape;224;g3563059b29f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1"/>
              <a:t>UMAR</a:t>
            </a:r>
            <a:endParaRPr sz="1800" b="1"/>
          </a:p>
          <a:p>
            <a:pPr marL="0" lvl="0" indent="0" algn="l" rtl="0">
              <a:spcBef>
                <a:spcPts val="0"/>
              </a:spcBef>
              <a:spcAft>
                <a:spcPts val="0"/>
              </a:spcAft>
              <a:buNone/>
            </a:pPr>
            <a:br>
              <a:rPr lang="en-US"/>
            </a:br>
            <a:r>
              <a:rPr lang="en-US" sz="1600" b="1"/>
              <a:t>In terms of limitations, we</a:t>
            </a:r>
            <a:r>
              <a:rPr lang="en-US"/>
              <a:t> </a:t>
            </a:r>
            <a:r>
              <a:rPr lang="en-US" sz="1600"/>
              <a:t>explored using Adversarial Gradient Reversal Learning and a ResNet-based classifier, but debugging issues and hardware limits prevented full integration. These methods still offer strong potential for improving generalization. </a:t>
            </a:r>
            <a:endParaRPr sz="1600"/>
          </a:p>
          <a:p>
            <a:pPr marL="0" lvl="0" indent="0" algn="l" rtl="0">
              <a:spcBef>
                <a:spcPts val="0"/>
              </a:spcBef>
              <a:spcAft>
                <a:spcPts val="0"/>
              </a:spcAft>
              <a:buNone/>
            </a:pPr>
            <a:r>
              <a:rPr lang="en-US" sz="1600"/>
              <a:t>Moving forward, we aim to enhance classification accuracy and deploy the system on a Jetson Nano for real-time, on-device inference.</a:t>
            </a:r>
            <a:endParaRPr sz="1600"/>
          </a:p>
          <a:p>
            <a:pPr marL="0" lvl="0" indent="0" algn="l" rtl="0">
              <a:lnSpc>
                <a:spcPct val="115000"/>
              </a:lnSpc>
              <a:spcBef>
                <a:spcPts val="0"/>
              </a:spcBef>
              <a:spcAft>
                <a:spcPts val="0"/>
              </a:spcAft>
              <a:buClr>
                <a:schemeClr val="dk1"/>
              </a:buClr>
              <a:buSzPts val="1100"/>
              <a:buFont typeface="Arial"/>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236" name="Google Shape;23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2000" b="1">
                <a:solidFill>
                  <a:srgbClr val="000000"/>
                </a:solidFill>
              </a:rPr>
              <a:t>ATAH </a:t>
            </a:r>
            <a:endParaRPr sz="2000" b="1">
              <a:solidFill>
                <a:srgbClr val="000000"/>
              </a:solidFill>
            </a:endParaRPr>
          </a:p>
          <a:p>
            <a:pPr marL="0" marR="0" lvl="0" indent="0" algn="l" rtl="0">
              <a:lnSpc>
                <a:spcPct val="100000"/>
              </a:lnSpc>
              <a:spcBef>
                <a:spcPts val="0"/>
              </a:spcBef>
              <a:spcAft>
                <a:spcPts val="0"/>
              </a:spcAft>
              <a:buClr>
                <a:srgbClr val="000000"/>
              </a:buClr>
              <a:buSzPts val="1200"/>
              <a:buFont typeface="Arial"/>
              <a:buNone/>
            </a:pPr>
            <a:endParaRPr sz="2000" b="1">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2300">
                <a:solidFill>
                  <a:srgbClr val="000000"/>
                </a:solidFill>
              </a:rPr>
              <a:t>Our project shows how easy it can be to use vision knowledge to help keep drivers safe by detecting weather conditions while giving voice alerts. The system is simple, works in real time, and is almost ready for real-world use.</a:t>
            </a:r>
            <a:endParaRPr sz="2300"/>
          </a:p>
        </p:txBody>
      </p:sp>
      <p:sp>
        <p:nvSpPr>
          <p:cNvPr id="245" name="Google Shape;24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800" b="1">
                <a:solidFill>
                  <a:srgbClr val="000000"/>
                </a:solidFill>
              </a:rPr>
              <a:t>Samaa </a:t>
            </a:r>
            <a:endParaRPr sz="1800" b="1">
              <a:solidFill>
                <a:srgbClr val="000000"/>
              </a:solidFill>
            </a:endParaRPr>
          </a:p>
          <a:p>
            <a:pPr marL="0" marR="0" lvl="0" indent="0" algn="l" rtl="0">
              <a:lnSpc>
                <a:spcPct val="100000"/>
              </a:lnSpc>
              <a:spcBef>
                <a:spcPts val="0"/>
              </a:spcBef>
              <a:spcAft>
                <a:spcPts val="0"/>
              </a:spcAft>
              <a:buClr>
                <a:srgbClr val="000000"/>
              </a:buClr>
              <a:buSzPts val="1200"/>
              <a:buFont typeface="Arial"/>
              <a:buNone/>
            </a:pPr>
            <a:br>
              <a:rPr lang="en-US" sz="1800">
                <a:solidFill>
                  <a:srgbClr val="000000"/>
                </a:solidFill>
              </a:rPr>
            </a:br>
            <a:r>
              <a:rPr lang="en-US" sz="2100" b="0" i="0" u="none" strike="noStrike">
                <a:solidFill>
                  <a:srgbClr val="000000"/>
                </a:solidFill>
              </a:rPr>
              <a:t>Each team member contributed according to their unique strengths and understandings.</a:t>
            </a:r>
            <a:endParaRPr sz="2100" b="0" i="0" u="none" strike="noStrike">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2100" b="0" i="0" u="none" strike="noStrike">
                <a:solidFill>
                  <a:srgbClr val="000000"/>
                </a:solidFill>
              </a:rPr>
              <a:t>We collaborated across coding, testing, and integration to build a cohesive, functional system — </a:t>
            </a:r>
            <a:r>
              <a:rPr lang="en-US" sz="2100">
                <a:solidFill>
                  <a:srgbClr val="000000"/>
                </a:solidFill>
              </a:rPr>
              <a:t>A</a:t>
            </a:r>
            <a:r>
              <a:rPr lang="en-US" sz="2100" b="0" i="0" u="none" strike="noStrike">
                <a:solidFill>
                  <a:srgbClr val="000000"/>
                </a:solidFill>
              </a:rPr>
              <a:t>ll in under  </a:t>
            </a:r>
            <a:r>
              <a:rPr lang="en-US" sz="2100">
                <a:solidFill>
                  <a:srgbClr val="000000"/>
                </a:solidFill>
              </a:rPr>
              <a:t>2 months. However, we definitely made a collective decision to complete the model due to our interest and also frustration of getting it to perform to excellence.</a:t>
            </a:r>
            <a:endParaRPr sz="2100"/>
          </a:p>
        </p:txBody>
      </p:sp>
      <p:sp>
        <p:nvSpPr>
          <p:cNvPr id="268" name="Google Shape;26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563059b29f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600"/>
              <a:t>here are our resources that helped us bridge the knowledge and logic  together</a:t>
            </a:r>
            <a:endParaRPr sz="1600"/>
          </a:p>
        </p:txBody>
      </p:sp>
      <p:sp>
        <p:nvSpPr>
          <p:cNvPr id="276" name="Google Shape;276;g3563059b29f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2100" b="1">
                <a:solidFill>
                  <a:srgbClr val="000000"/>
                </a:solidFill>
              </a:rPr>
              <a:t>Samaa</a:t>
            </a:r>
            <a:endParaRPr sz="2100" b="1">
              <a:solidFill>
                <a:srgbClr val="000000"/>
              </a:solidFill>
            </a:endParaRPr>
          </a:p>
          <a:p>
            <a:pPr marL="0" marR="0" lvl="0" indent="0" algn="l" rtl="0">
              <a:lnSpc>
                <a:spcPct val="100000"/>
              </a:lnSpc>
              <a:spcBef>
                <a:spcPts val="0"/>
              </a:spcBef>
              <a:spcAft>
                <a:spcPts val="0"/>
              </a:spcAft>
              <a:buClr>
                <a:srgbClr val="000000"/>
              </a:buClr>
              <a:buSzPts val="1200"/>
              <a:buFont typeface="Arial"/>
              <a:buNone/>
            </a:pPr>
            <a:endParaRPr sz="2100" b="1">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1800">
                <a:solidFill>
                  <a:srgbClr val="000000"/>
                </a:solidFill>
              </a:rPr>
              <a:t>In the </a:t>
            </a:r>
            <a:r>
              <a:rPr lang="en-US" sz="1800" b="0" i="0" u="none" strike="noStrike">
                <a:solidFill>
                  <a:srgbClr val="000000"/>
                </a:solidFill>
              </a:rPr>
              <a:t> real-world, any weather causes failure and inaccuracy in vision-based </a:t>
            </a:r>
            <a:r>
              <a:rPr lang="en-US" sz="1800">
                <a:solidFill>
                  <a:srgbClr val="000000"/>
                </a:solidFill>
              </a:rPr>
              <a:t>and</a:t>
            </a:r>
            <a:r>
              <a:rPr lang="en-US" sz="1800" b="0" i="0" u="none" strike="noStrike">
                <a:solidFill>
                  <a:srgbClr val="000000"/>
                </a:solidFill>
              </a:rPr>
              <a:t> even sensory navigation systems. </a:t>
            </a:r>
            <a:endParaRPr sz="1800" b="0" i="0" u="none" strike="noStrike">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a:solidFill>
                  <a:srgbClr val="000000"/>
                </a:solidFill>
              </a:rPr>
              <a:t>Our </a:t>
            </a:r>
            <a:r>
              <a:rPr lang="en-US" sz="1800">
                <a:solidFill>
                  <a:srgbClr val="000000"/>
                </a:solidFill>
              </a:rPr>
              <a:t>goal</a:t>
            </a:r>
            <a:r>
              <a:rPr lang="en-US" sz="1800" b="0" i="0" u="none" strike="noStrike">
                <a:solidFill>
                  <a:srgbClr val="000000"/>
                </a:solidFill>
              </a:rPr>
              <a:t> is to build a system that sees through adverse conditions </a:t>
            </a:r>
            <a:r>
              <a:rPr lang="en-US" sz="1800">
                <a:solidFill>
                  <a:srgbClr val="000000"/>
                </a:solidFill>
              </a:rPr>
              <a:t>accurately, </a:t>
            </a:r>
            <a:r>
              <a:rPr lang="en-US" sz="1800" b="0" i="0" u="none" strike="noStrike">
                <a:solidFill>
                  <a:srgbClr val="000000"/>
                </a:solidFill>
              </a:rPr>
              <a:t>giving </a:t>
            </a:r>
            <a:r>
              <a:rPr lang="en-US" sz="1800">
                <a:solidFill>
                  <a:srgbClr val="000000"/>
                </a:solidFill>
              </a:rPr>
              <a:t>drivers</a:t>
            </a:r>
            <a:r>
              <a:rPr lang="en-US" sz="1800" b="0" i="0" u="none" strike="noStrike">
                <a:solidFill>
                  <a:srgbClr val="000000"/>
                </a:solidFill>
              </a:rPr>
              <a:t> clear feedback using voice alerts. while </a:t>
            </a:r>
            <a:r>
              <a:rPr lang="en-US" sz="1800">
                <a:solidFill>
                  <a:srgbClr val="000000"/>
                </a:solidFill>
              </a:rPr>
              <a:t>enhancing safety domain adaptation and real-time handling. </a:t>
            </a:r>
            <a:endParaRPr sz="1800">
              <a:solidFill>
                <a:srgbClr val="000000"/>
              </a:solidFill>
            </a:endParaRPr>
          </a:p>
          <a:p>
            <a:pPr marL="0" marR="0" lvl="0" indent="0" algn="l" rtl="0">
              <a:lnSpc>
                <a:spcPct val="100000"/>
              </a:lnSpc>
              <a:spcBef>
                <a:spcPts val="0"/>
              </a:spcBef>
              <a:spcAft>
                <a:spcPts val="0"/>
              </a:spcAft>
              <a:buClr>
                <a:srgbClr val="000000"/>
              </a:buClr>
              <a:buSzPts val="1200"/>
              <a:buFont typeface="Arial"/>
              <a:buNone/>
            </a:pPr>
            <a:endParaRPr sz="1800">
              <a:solidFill>
                <a:srgbClr val="000000"/>
              </a:solidFill>
            </a:endParaRPr>
          </a:p>
          <a:p>
            <a:pPr marL="0" lvl="0" indent="0" algn="l" rtl="0">
              <a:spcBef>
                <a:spcPts val="0"/>
              </a:spcBef>
              <a:spcAft>
                <a:spcPts val="0"/>
              </a:spcAft>
              <a:buClr>
                <a:schemeClr val="dk1"/>
              </a:buClr>
              <a:buSzPts val="1200"/>
              <a:buFont typeface="Arial"/>
              <a:buNone/>
            </a:pPr>
            <a:r>
              <a:rPr lang="en-US" sz="1800"/>
              <a:t>Adverse weather drastically reduces object detection accuracy which play a role in life risking.. our Model Aims to solve this.</a:t>
            </a:r>
            <a:endParaRPr sz="1800"/>
          </a:p>
          <a:p>
            <a:pPr marL="0" lvl="0" indent="0" algn="l" rtl="0">
              <a:spcBef>
                <a:spcPts val="0"/>
              </a:spcBef>
              <a:spcAft>
                <a:spcPts val="0"/>
              </a:spcAft>
              <a:buClr>
                <a:schemeClr val="dk1"/>
              </a:buClr>
              <a:buSzPts val="1200"/>
              <a:buFont typeface="Arial"/>
              <a:buNone/>
            </a:pPr>
            <a:endParaRPr sz="1800"/>
          </a:p>
          <a:p>
            <a:pPr marL="0" lvl="0" indent="0" algn="l" rtl="0">
              <a:spcBef>
                <a:spcPts val="0"/>
              </a:spcBef>
              <a:spcAft>
                <a:spcPts val="0"/>
              </a:spcAft>
              <a:buClr>
                <a:schemeClr val="dk1"/>
              </a:buClr>
              <a:buSzPts val="1200"/>
              <a:buFont typeface="Arial"/>
              <a:buNone/>
            </a:pPr>
            <a:r>
              <a:rPr lang="en-US" sz="1800" b="1"/>
              <a:t>** read importance**</a:t>
            </a:r>
            <a:endParaRPr sz="1800" b="1"/>
          </a:p>
          <a:p>
            <a:pPr marL="0" lvl="0" indent="0" algn="l" rtl="0">
              <a:spcBef>
                <a:spcPts val="0"/>
              </a:spcBef>
              <a:spcAft>
                <a:spcPts val="0"/>
              </a:spcAft>
              <a:buClr>
                <a:schemeClr val="dk1"/>
              </a:buClr>
              <a:buSzPts val="1200"/>
              <a:buFont typeface="Arial"/>
              <a:buNone/>
            </a:pPr>
            <a:endParaRPr sz="1800"/>
          </a:p>
          <a:p>
            <a:pPr marL="0" marR="0" lvl="0" indent="0" algn="l" rtl="0">
              <a:lnSpc>
                <a:spcPct val="100000"/>
              </a:lnSpc>
              <a:spcBef>
                <a:spcPts val="0"/>
              </a:spcBef>
              <a:spcAft>
                <a:spcPts val="0"/>
              </a:spcAft>
              <a:buClr>
                <a:srgbClr val="000000"/>
              </a:buClr>
              <a:buSzPts val="1200"/>
              <a:buFont typeface="Arial"/>
              <a:buNone/>
            </a:pPr>
            <a:r>
              <a:rPr lang="en-US" sz="1800">
                <a:solidFill>
                  <a:srgbClr val="000000"/>
                </a:solidFill>
              </a:rPr>
              <a:t>These statistics are actually by</a:t>
            </a:r>
            <a:r>
              <a:rPr lang="en-US" sz="1800" b="0" i="0" u="none" strike="noStrike">
                <a:solidFill>
                  <a:srgbClr val="000000"/>
                </a:solidFill>
              </a:rPr>
              <a:t> Mario Bijelic; a scholar in Princeton who actually wrote this paper that in</a:t>
            </a:r>
            <a:r>
              <a:rPr lang="en-US" sz="1800">
                <a:solidFill>
                  <a:srgbClr val="000000"/>
                </a:solidFill>
              </a:rPr>
              <a:t>cludes these facts</a:t>
            </a:r>
            <a:r>
              <a:rPr lang="en-US" sz="1800" b="0" i="0" u="none" strike="noStrike">
                <a:solidFill>
                  <a:srgbClr val="000000"/>
                </a:solidFill>
              </a:rPr>
              <a:t> while he was researching for Cornell. </a:t>
            </a:r>
            <a:endParaRPr sz="1800" b="0" i="0" u="none" strike="noStrike">
              <a:solidFill>
                <a:srgbClr val="000000"/>
              </a:solidFill>
            </a:endParaRPr>
          </a:p>
          <a:p>
            <a:pPr marL="0" marR="0" lvl="0" indent="0" algn="l" rtl="0">
              <a:lnSpc>
                <a:spcPct val="100000"/>
              </a:lnSpc>
              <a:spcBef>
                <a:spcPts val="0"/>
              </a:spcBef>
              <a:spcAft>
                <a:spcPts val="0"/>
              </a:spcAft>
              <a:buClr>
                <a:srgbClr val="000000"/>
              </a:buClr>
              <a:buSzPts val="1200"/>
              <a:buFont typeface="Arial"/>
              <a:buNone/>
            </a:pPr>
            <a:br>
              <a:rPr lang="en-US" sz="1400" b="0" i="0" u="none" strike="noStrike">
                <a:solidFill>
                  <a:srgbClr val="000000"/>
                </a:solidFill>
              </a:rPr>
            </a:br>
            <a:endParaRPr sz="1400" b="0" i="0" u="none" strike="noStrike">
              <a:solidFill>
                <a:srgbClr val="000000"/>
              </a:solidFill>
            </a:endParaRPr>
          </a:p>
          <a:p>
            <a:pPr marL="0" marR="0" lvl="0" indent="0" algn="l" rtl="0">
              <a:lnSpc>
                <a:spcPct val="100000"/>
              </a:lnSpc>
              <a:spcBef>
                <a:spcPts val="0"/>
              </a:spcBef>
              <a:spcAft>
                <a:spcPts val="0"/>
              </a:spcAft>
              <a:buClr>
                <a:srgbClr val="000000"/>
              </a:buClr>
              <a:buSzPts val="1200"/>
              <a:buFont typeface="Arial"/>
              <a:buNone/>
            </a:pPr>
            <a:endParaRPr sz="1500">
              <a:solidFill>
                <a:srgbClr val="000000"/>
              </a:solidFill>
            </a:endParaRPr>
          </a:p>
          <a:p>
            <a:pPr marL="0" lvl="0" indent="0" algn="l" rtl="0">
              <a:spcBef>
                <a:spcPts val="0"/>
              </a:spcBef>
              <a:spcAft>
                <a:spcPts val="0"/>
              </a:spcAft>
              <a:buNone/>
            </a:pPr>
            <a:endParaRPr sz="1500"/>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63059b29f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1"/>
              <a:t>Samaa </a:t>
            </a:r>
            <a:endParaRPr sz="1800" b="1"/>
          </a:p>
          <a:p>
            <a:pPr marL="0" lvl="0" indent="0" algn="l" rtl="0">
              <a:spcBef>
                <a:spcPts val="0"/>
              </a:spcBef>
              <a:spcAft>
                <a:spcPts val="0"/>
              </a:spcAft>
              <a:buNone/>
            </a:pPr>
            <a:br>
              <a:rPr lang="en-US" sz="1700"/>
            </a:br>
            <a:r>
              <a:rPr lang="en-US" sz="1700"/>
              <a:t>Thank you so much for giving us your time. We would love to hear feedback regarding Our Project and also please shoot your questions our way. </a:t>
            </a:r>
            <a:endParaRPr sz="1700"/>
          </a:p>
        </p:txBody>
      </p:sp>
      <p:sp>
        <p:nvSpPr>
          <p:cNvPr id="285" name="Google Shape;285;g3563059b29f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2100" b="1" dirty="0">
                <a:solidFill>
                  <a:srgbClr val="000000"/>
                </a:solidFill>
              </a:rPr>
              <a:t>Samaa</a:t>
            </a:r>
            <a:endParaRPr sz="2100" b="1" dirty="0">
              <a:solidFill>
                <a:srgbClr val="000000"/>
              </a:solidFill>
            </a:endParaRPr>
          </a:p>
          <a:p>
            <a:pPr marL="0" marR="0" lvl="0" indent="0" algn="l" rtl="0">
              <a:lnSpc>
                <a:spcPct val="100000"/>
              </a:lnSpc>
              <a:spcBef>
                <a:spcPts val="0"/>
              </a:spcBef>
              <a:spcAft>
                <a:spcPts val="0"/>
              </a:spcAft>
              <a:buClr>
                <a:srgbClr val="000000"/>
              </a:buClr>
              <a:buSzPts val="1200"/>
              <a:buFont typeface="Arial"/>
              <a:buNone/>
            </a:pPr>
            <a:br>
              <a:rPr lang="en-US" dirty="0">
                <a:solidFill>
                  <a:srgbClr val="000000"/>
                </a:solidFill>
              </a:rPr>
            </a:br>
            <a:r>
              <a:rPr lang="en-US" sz="1800" dirty="0">
                <a:solidFill>
                  <a:srgbClr val="000000"/>
                </a:solidFill>
              </a:rPr>
              <a:t>The current existing </a:t>
            </a:r>
            <a:r>
              <a:rPr lang="en-US" sz="1800" b="0" i="0" u="none" strike="noStrike" dirty="0">
                <a:solidFill>
                  <a:srgbClr val="000000"/>
                </a:solidFill>
              </a:rPr>
              <a:t>Traditional detection models perform well in</a:t>
            </a:r>
            <a:r>
              <a:rPr lang="en-US" sz="1800" dirty="0">
                <a:solidFill>
                  <a:srgbClr val="000000"/>
                </a:solidFill>
              </a:rPr>
              <a:t> ideal conditions mostly clear </a:t>
            </a:r>
            <a:r>
              <a:rPr lang="en-US" sz="1800" b="0" i="0" u="none" strike="noStrike" dirty="0">
                <a:solidFill>
                  <a:srgbClr val="000000"/>
                </a:solidFill>
              </a:rPr>
              <a:t> but fail under environmental stress</a:t>
            </a:r>
            <a:r>
              <a:rPr lang="en-US" sz="1800" dirty="0">
                <a:solidFill>
                  <a:srgbClr val="000000"/>
                </a:solidFill>
              </a:rPr>
              <a:t> due to…. </a:t>
            </a:r>
            <a:r>
              <a:rPr lang="en-US" sz="1800" b="1" dirty="0">
                <a:solidFill>
                  <a:srgbClr val="000000"/>
                </a:solidFill>
              </a:rPr>
              <a:t>*READ FIRST LINE* </a:t>
            </a:r>
            <a:r>
              <a:rPr lang="en-US" sz="1800" dirty="0">
                <a:solidFill>
                  <a:srgbClr val="000000"/>
                </a:solidFill>
              </a:rPr>
              <a:t>not to mention that existing models are only trained on clear weather. </a:t>
            </a:r>
            <a:br>
              <a:rPr lang="en-US" sz="1800" dirty="0">
                <a:solidFill>
                  <a:srgbClr val="000000"/>
                </a:solidFill>
              </a:rPr>
            </a:br>
            <a:r>
              <a:rPr lang="en-US" sz="1800" dirty="0">
                <a:solidFill>
                  <a:srgbClr val="000000"/>
                </a:solidFill>
              </a:rPr>
              <a:t>Current models also do not have…  </a:t>
            </a:r>
            <a:r>
              <a:rPr lang="en-US" sz="1800" b="1" dirty="0">
                <a:solidFill>
                  <a:srgbClr val="000000"/>
                </a:solidFill>
              </a:rPr>
              <a:t>*read last paragraph*</a:t>
            </a:r>
            <a:endParaRPr sz="1800" b="1" dirty="0">
              <a:solidFill>
                <a:srgbClr val="000000"/>
              </a:solidFill>
            </a:endParaRPr>
          </a:p>
          <a:p>
            <a:pPr marL="0" marR="0" lvl="0" indent="0" algn="l" rtl="0">
              <a:lnSpc>
                <a:spcPct val="100000"/>
              </a:lnSpc>
              <a:spcBef>
                <a:spcPts val="0"/>
              </a:spcBef>
              <a:spcAft>
                <a:spcPts val="0"/>
              </a:spcAft>
              <a:buClr>
                <a:srgbClr val="000000"/>
              </a:buClr>
              <a:buSzPts val="1200"/>
              <a:buFont typeface="Arial"/>
              <a:buNone/>
            </a:pPr>
            <a:endParaRPr sz="1800" b="1" dirty="0">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dirty="0">
                <a:solidFill>
                  <a:srgbClr val="000000"/>
                </a:solidFill>
              </a:rPr>
              <a:t>We studied </a:t>
            </a:r>
            <a:r>
              <a:rPr lang="en-US" sz="1800" dirty="0">
                <a:solidFill>
                  <a:srgbClr val="000000"/>
                </a:solidFill>
              </a:rPr>
              <a:t>multiple</a:t>
            </a:r>
            <a:r>
              <a:rPr lang="en-US" sz="1800" b="0" i="0" u="none" strike="noStrike" dirty="0">
                <a:solidFill>
                  <a:srgbClr val="000000"/>
                </a:solidFill>
              </a:rPr>
              <a:t> literatures that focuses on domain adaptation and weather simulation to bridge this performance gap. w</a:t>
            </a:r>
            <a:r>
              <a:rPr lang="en-US" sz="1800" dirty="0">
                <a:solidFill>
                  <a:srgbClr val="000000"/>
                </a:solidFill>
              </a:rPr>
              <a:t>hi</a:t>
            </a:r>
            <a:r>
              <a:rPr lang="en-US" sz="1800" b="0" i="0" u="none" strike="noStrike" dirty="0">
                <a:solidFill>
                  <a:srgbClr val="000000"/>
                </a:solidFill>
              </a:rPr>
              <a:t>ch </a:t>
            </a:r>
            <a:r>
              <a:rPr lang="en-US" sz="1800" dirty="0">
                <a:solidFill>
                  <a:srgbClr val="000000"/>
                </a:solidFill>
              </a:rPr>
              <a:t>o</a:t>
            </a:r>
            <a:r>
              <a:rPr lang="en-US" sz="1800" b="0" i="0" u="none" strike="noStrike" dirty="0">
                <a:solidFill>
                  <a:srgbClr val="000000"/>
                </a:solidFill>
              </a:rPr>
              <a:t>u</a:t>
            </a:r>
            <a:r>
              <a:rPr lang="en-US" sz="1800" dirty="0">
                <a:solidFill>
                  <a:srgbClr val="000000"/>
                </a:solidFill>
              </a:rPr>
              <a:t>r Model</a:t>
            </a:r>
            <a:r>
              <a:rPr lang="en-US" sz="1800" b="0" i="0" u="none" strike="noStrike" dirty="0">
                <a:solidFill>
                  <a:srgbClr val="000000"/>
                </a:solidFill>
              </a:rPr>
              <a:t> </a:t>
            </a:r>
            <a:r>
              <a:rPr lang="en-US" sz="1800" dirty="0">
                <a:solidFill>
                  <a:srgbClr val="000000"/>
                </a:solidFill>
              </a:rPr>
              <a:t>is supposed to overcome </a:t>
            </a:r>
            <a:endParaRPr sz="1800" dirty="0"/>
          </a:p>
        </p:txBody>
      </p:sp>
      <p:sp>
        <p:nvSpPr>
          <p:cNvPr id="109" name="Google Shape;10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100" b="1"/>
              <a:t>Umar</a:t>
            </a:r>
            <a:endParaRPr sz="2100" b="1"/>
          </a:p>
          <a:p>
            <a:pPr marL="0" lvl="0" indent="0" algn="l" rtl="0">
              <a:spcBef>
                <a:spcPts val="0"/>
              </a:spcBef>
              <a:spcAft>
                <a:spcPts val="0"/>
              </a:spcAft>
              <a:buNone/>
            </a:pPr>
            <a:br>
              <a:rPr lang="en-US" sz="3000"/>
            </a:br>
            <a:r>
              <a:rPr lang="en-US" sz="2200"/>
              <a:t>This diagram illustrates the complete pipeline of our object detection system. The input image is first preprocessed, then passed to a weather classifier and an object detector that has been adapted to perform well in adverse conditions like fog. The results are sent to a voice system that provides real-time alerts to help drivers make safer decisions in low-visibility environments.</a:t>
            </a:r>
            <a:endParaRPr sz="2200"/>
          </a:p>
        </p:txBody>
      </p:sp>
      <p:sp>
        <p:nvSpPr>
          <p:cNvPr id="118" name="Google Shape;1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900" b="1">
                <a:solidFill>
                  <a:srgbClr val="000000"/>
                </a:solidFill>
              </a:rPr>
              <a:t>Umar</a:t>
            </a:r>
            <a:endParaRPr sz="1900" b="1">
              <a:solidFill>
                <a:srgbClr val="000000"/>
              </a:solidFill>
            </a:endParaRPr>
          </a:p>
          <a:p>
            <a:pPr marL="0" marR="0" lvl="0" indent="0" algn="l" rtl="0">
              <a:lnSpc>
                <a:spcPct val="100000"/>
              </a:lnSpc>
              <a:spcBef>
                <a:spcPts val="0"/>
              </a:spcBef>
              <a:spcAft>
                <a:spcPts val="0"/>
              </a:spcAft>
              <a:buClr>
                <a:srgbClr val="000000"/>
              </a:buClr>
              <a:buSzPts val="1200"/>
              <a:buFont typeface="Arial"/>
              <a:buNone/>
            </a:pPr>
            <a:endParaRPr sz="1900" b="1">
              <a:solidFill>
                <a:srgbClr val="000000"/>
              </a:solidFill>
            </a:endParaRPr>
          </a:p>
          <a:p>
            <a:pPr marL="0" marR="0" lvl="0" indent="0" algn="l" rtl="0">
              <a:lnSpc>
                <a:spcPct val="100000"/>
              </a:lnSpc>
              <a:spcBef>
                <a:spcPts val="0"/>
              </a:spcBef>
              <a:spcAft>
                <a:spcPts val="0"/>
              </a:spcAft>
              <a:buClr>
                <a:srgbClr val="000000"/>
              </a:buClr>
              <a:buSzPts val="1200"/>
              <a:buFont typeface="Arial"/>
              <a:buNone/>
            </a:pPr>
            <a:br>
              <a:rPr lang="en-US" sz="600">
                <a:solidFill>
                  <a:srgbClr val="000000"/>
                </a:solidFill>
              </a:rPr>
            </a:br>
            <a:r>
              <a:rPr lang="en-US" sz="1800">
                <a:solidFill>
                  <a:srgbClr val="000000"/>
                </a:solidFill>
              </a:rPr>
              <a:t>Our system combines YOLOv8 for object detection with a weather classifier, designed to adapt from clear training data to challenging conditions like fog. While we explored advanced methods like ResNet and Adversarial Gradient Reversal, our main focus was on image- and object-level adaptation. The pipeline runs in real-time, classifying scenes and issuing voice alerts to support safe navigation.</a:t>
            </a:r>
            <a:endParaRPr sz="1800">
              <a:solidFill>
                <a:srgbClr val="000000"/>
              </a:solidFill>
            </a:endParaRPr>
          </a:p>
        </p:txBody>
      </p:sp>
      <p:sp>
        <p:nvSpPr>
          <p:cNvPr id="128" name="Google Shape;12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2100" b="1">
                <a:solidFill>
                  <a:srgbClr val="000000"/>
                </a:solidFill>
              </a:rPr>
              <a:t>Umar</a:t>
            </a:r>
            <a:endParaRPr>
              <a:solidFill>
                <a:srgbClr val="000000"/>
              </a:solidFill>
            </a:endParaRPr>
          </a:p>
          <a:p>
            <a:pPr marL="0" marR="0" lvl="0" indent="0" algn="l" rtl="0">
              <a:lnSpc>
                <a:spcPct val="100000"/>
              </a:lnSpc>
              <a:spcBef>
                <a:spcPts val="0"/>
              </a:spcBef>
              <a:spcAft>
                <a:spcPts val="0"/>
              </a:spcAft>
              <a:buClr>
                <a:srgbClr val="000000"/>
              </a:buClr>
              <a:buSzPts val="1200"/>
              <a:buFont typeface="Arial"/>
              <a:buNone/>
            </a:pPr>
            <a:endParaRPr sz="1700">
              <a:solidFill>
                <a:srgbClr val="000000"/>
              </a:solidFill>
            </a:endParaRPr>
          </a:p>
          <a:p>
            <a:pPr marL="0" marR="0" lvl="0" indent="0" algn="l" rtl="0">
              <a:lnSpc>
                <a:spcPct val="100000"/>
              </a:lnSpc>
              <a:spcBef>
                <a:spcPts val="0"/>
              </a:spcBef>
              <a:spcAft>
                <a:spcPts val="0"/>
              </a:spcAft>
              <a:buClr>
                <a:srgbClr val="000000"/>
              </a:buClr>
              <a:buSzPts val="1200"/>
              <a:buFont typeface="Arial"/>
              <a:buNone/>
            </a:pPr>
            <a:r>
              <a:rPr lang="en-US" sz="1700">
                <a:solidFill>
                  <a:srgbClr val="000000"/>
                </a:solidFill>
              </a:rPr>
              <a:t>We used Berkeley DeepDrive dataset for clear conditions and Foggy Cityscapes for fog, augmenting about 2,975 images. Our main evaluation metric was mean Average Precision (mAP), supported by visual walkthroughs to assess how well the model handled domain shifts from clear to foggy environments.</a:t>
            </a:r>
            <a:endParaRPr sz="1400">
              <a:solidFill>
                <a:srgbClr val="000000"/>
              </a:solidFill>
            </a:endParaRPr>
          </a:p>
        </p:txBody>
      </p:sp>
      <p:sp>
        <p:nvSpPr>
          <p:cNvPr id="137" name="Google Shape;13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200" b="1"/>
              <a:t>Umar</a:t>
            </a:r>
            <a:endParaRPr sz="2200" b="1"/>
          </a:p>
          <a:p>
            <a:pPr marL="0" lvl="0" indent="0" algn="l" rtl="0">
              <a:spcBef>
                <a:spcPts val="0"/>
              </a:spcBef>
              <a:spcAft>
                <a:spcPts val="0"/>
              </a:spcAft>
              <a:buNone/>
            </a:pPr>
            <a:endParaRPr sz="2200" b="1"/>
          </a:p>
          <a:p>
            <a:pPr marL="0" lvl="0" indent="0" algn="l" rtl="0">
              <a:lnSpc>
                <a:spcPct val="115000"/>
              </a:lnSpc>
              <a:spcBef>
                <a:spcPts val="0"/>
              </a:spcBef>
              <a:spcAft>
                <a:spcPts val="0"/>
              </a:spcAft>
              <a:buClr>
                <a:schemeClr val="dk1"/>
              </a:buClr>
              <a:buSzPts val="1100"/>
              <a:buFont typeface="Arial"/>
              <a:buNone/>
            </a:pPr>
            <a:r>
              <a:rPr lang="en-US" sz="1800"/>
              <a:t>These results reflect the model’s performance when trained only on clear weather images, achieving 57% precision but a lower 46% recall, meaning it missed many objects. The mAP of 0.26 at the stricter IoU threshold shows difficulty in generalizing to foggy conditions, reinforcing the need for domain adaptation.</a:t>
            </a:r>
            <a:endParaRPr sz="1800"/>
          </a:p>
          <a:p>
            <a:pPr marL="0" lvl="0" indent="0" algn="l" rtl="0">
              <a:lnSpc>
                <a:spcPct val="115000"/>
              </a:lnSpc>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sp>
        <p:nvSpPr>
          <p:cNvPr id="146" name="Google Shape;1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63059b29f_2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63059b29f_2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000" b="1"/>
              <a:t>UMAR</a:t>
            </a:r>
            <a:endParaRPr sz="2000" b="1"/>
          </a:p>
          <a:p>
            <a:pPr marL="0" lvl="0" indent="0" algn="l" rtl="0">
              <a:spcBef>
                <a:spcPts val="0"/>
              </a:spcBef>
              <a:spcAft>
                <a:spcPts val="0"/>
              </a:spcAft>
              <a:buNone/>
            </a:pPr>
            <a:endParaRPr/>
          </a:p>
          <a:p>
            <a:pPr marL="0" lvl="0" indent="0" algn="l" rtl="0">
              <a:spcBef>
                <a:spcPts val="0"/>
              </a:spcBef>
              <a:spcAft>
                <a:spcPts val="0"/>
              </a:spcAft>
              <a:buNone/>
            </a:pPr>
            <a:br>
              <a:rPr lang="en-US"/>
            </a:br>
            <a:r>
              <a:rPr lang="en-US" sz="1700"/>
              <a:t>With foggy image augmentation, precision improved to 70%, and mAP scores rose, indicating better performance in low-visibility conditions. Although recall remained around 45%, the higher fitness score shows the model became more accurate and balanced, aligning with our domain adaptation goals.</a:t>
            </a:r>
            <a:endParaRPr sz="1700"/>
          </a:p>
          <a:p>
            <a:pPr marL="0" lvl="0" indent="0" algn="l" rtl="0">
              <a:lnSpc>
                <a:spcPct val="115000"/>
              </a:lnSpc>
              <a:spcBef>
                <a:spcPts val="0"/>
              </a:spcBef>
              <a:spcAft>
                <a:spcPts val="0"/>
              </a:spcAft>
              <a:buClr>
                <a:schemeClr val="dk1"/>
              </a:buClr>
              <a:buSzPts val="1100"/>
              <a:buFont typeface="Arial"/>
              <a:buNone/>
            </a:pPr>
            <a:endParaRPr sz="1700"/>
          </a:p>
          <a:p>
            <a:pPr marL="0" lvl="0" indent="0" algn="l" rtl="0">
              <a:spcBef>
                <a:spcPts val="0"/>
              </a:spcBef>
              <a:spcAft>
                <a:spcPts val="0"/>
              </a:spcAft>
              <a:buNone/>
            </a:pPr>
            <a:endParaRPr sz="1700"/>
          </a:p>
        </p:txBody>
      </p:sp>
      <p:sp>
        <p:nvSpPr>
          <p:cNvPr id="157" name="Google Shape;157;g3563059b29f_2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63059b29f_2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63059b29f_2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200" b="1"/>
              <a:t>UMAR</a:t>
            </a:r>
            <a:endParaRPr/>
          </a:p>
          <a:p>
            <a:pPr marL="0" lvl="0" indent="0" algn="l" rtl="0">
              <a:spcBef>
                <a:spcPts val="0"/>
              </a:spcBef>
              <a:spcAft>
                <a:spcPts val="0"/>
              </a:spcAft>
              <a:buNone/>
            </a:pPr>
            <a:endParaRPr sz="1700"/>
          </a:p>
          <a:p>
            <a:pPr marL="0" lvl="0" indent="0" algn="l" rtl="0">
              <a:spcBef>
                <a:spcPts val="0"/>
              </a:spcBef>
              <a:spcAft>
                <a:spcPts val="0"/>
              </a:spcAft>
              <a:buNone/>
            </a:pPr>
            <a:r>
              <a:rPr lang="en-US" sz="1700"/>
              <a:t>This table shows our training progress, from a baseline precision of 50% to 57% with clear weather training, and then to 70% with foggy image augmentation. The highest mAP of 0.52 confirms that domain adaptation greatly improved the model’s performance in foggy conditions.</a:t>
            </a:r>
            <a:endParaRPr sz="1700"/>
          </a:p>
          <a:p>
            <a:pPr marL="0" lvl="0" indent="0" algn="l" rtl="0">
              <a:spcBef>
                <a:spcPts val="0"/>
              </a:spcBef>
              <a:spcAft>
                <a:spcPts val="0"/>
              </a:spcAft>
              <a:buNone/>
            </a:pPr>
            <a:endParaRPr sz="1700"/>
          </a:p>
        </p:txBody>
      </p:sp>
      <p:sp>
        <p:nvSpPr>
          <p:cNvPr id="164" name="Google Shape;164;g3563059b29f_2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drive.google.com/file/d/1pkrk8N0vxE7OUItoVCF1kE4KT-498Wg-/view"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ityscapes-dataset.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pyttsx3.readthedocs.i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3"/>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0" name="Google Shape;90;p13" descr="Skyscrapers And Location Icons"/>
          <p:cNvPicPr preferRelativeResize="0"/>
          <p:nvPr/>
        </p:nvPicPr>
        <p:blipFill rotWithShape="1">
          <a:blip r:embed="rId3">
            <a:alphaModFix/>
          </a:blip>
          <a:srcRect t="284" r="-1" b="-1"/>
          <a:stretch/>
        </p:blipFill>
        <p:spPr>
          <a:xfrm>
            <a:off x="3049" y="0"/>
            <a:ext cx="12191977" cy="6858022"/>
          </a:xfrm>
          <a:prstGeom prst="rect">
            <a:avLst/>
          </a:prstGeom>
          <a:noFill/>
          <a:ln>
            <a:noFill/>
          </a:ln>
        </p:spPr>
      </p:pic>
      <p:sp>
        <p:nvSpPr>
          <p:cNvPr id="91" name="Google Shape;91;p13"/>
          <p:cNvSpPr/>
          <p:nvPr/>
        </p:nvSpPr>
        <p:spPr>
          <a:xfrm rot="-5400000">
            <a:off x="-1103377" y="1100316"/>
            <a:ext cx="6858003" cy="4657347"/>
          </a:xfrm>
          <a:prstGeom prst="rect">
            <a:avLst/>
          </a:prstGeom>
          <a:gradFill>
            <a:gsLst>
              <a:gs pos="0">
                <a:srgbClr val="000000">
                  <a:alpha val="0"/>
                </a:srgbClr>
              </a:gs>
              <a:gs pos="48000">
                <a:srgbClr val="000000">
                  <a:alpha val="23921"/>
                </a:srgbClr>
              </a:gs>
              <a:gs pos="85000">
                <a:srgbClr val="000000">
                  <a:alpha val="44705"/>
                </a:srgbClr>
              </a:gs>
              <a:gs pos="100000">
                <a:srgbClr val="000000">
                  <a:alpha val="44705"/>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 name="Google Shape;92;p13"/>
          <p:cNvSpPr txBox="1">
            <a:spLocks noGrp="1"/>
          </p:cNvSpPr>
          <p:nvPr>
            <p:ph type="ctrTitle"/>
          </p:nvPr>
        </p:nvSpPr>
        <p:spPr>
          <a:xfrm>
            <a:off x="643466" y="643467"/>
            <a:ext cx="5452529" cy="356924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4800"/>
              <a:buFont typeface="Play"/>
              <a:buNone/>
            </a:pPr>
            <a:r>
              <a:rPr lang="en-US" sz="4800" b="1" i="0" u="none" strike="noStrike" dirty="0">
                <a:solidFill>
                  <a:srgbClr val="FFFFFF"/>
                </a:solidFill>
              </a:rPr>
              <a:t>AI-Powered Navigation &amp; Weather-Aware Assistant</a:t>
            </a:r>
            <a:br>
              <a:rPr lang="en-US" sz="4800" b="0" i="0" u="none" strike="noStrike" dirty="0">
                <a:solidFill>
                  <a:srgbClr val="FFFFFF"/>
                </a:solidFill>
              </a:rPr>
            </a:br>
            <a:endParaRPr sz="4800" dirty="0">
              <a:solidFill>
                <a:srgbClr val="FFFFFF"/>
              </a:solidFill>
            </a:endParaRPr>
          </a:p>
        </p:txBody>
      </p:sp>
      <p:sp>
        <p:nvSpPr>
          <p:cNvPr id="93" name="Google Shape;93;p13"/>
          <p:cNvSpPr txBox="1">
            <a:spLocks noGrp="1"/>
          </p:cNvSpPr>
          <p:nvPr>
            <p:ph type="subTitle" idx="1"/>
          </p:nvPr>
        </p:nvSpPr>
        <p:spPr>
          <a:xfrm>
            <a:off x="643465" y="4551037"/>
            <a:ext cx="8940801" cy="16634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1900"/>
              <a:buNone/>
            </a:pPr>
            <a:r>
              <a:rPr lang="en-US" b="1" i="1" u="none" strike="noStrike" dirty="0">
                <a:solidFill>
                  <a:srgbClr val="FFFFFF"/>
                </a:solidFill>
              </a:rPr>
              <a:t>Domain Adaptive Object Detection for Autonomous Driving under Adverse Weather Conditions</a:t>
            </a:r>
            <a:endParaRPr sz="3200" b="1" dirty="0"/>
          </a:p>
          <a:p>
            <a:pPr marL="0" lvl="0" indent="0" algn="l" rtl="0">
              <a:lnSpc>
                <a:spcPct val="90000"/>
              </a:lnSpc>
              <a:spcBef>
                <a:spcPts val="1000"/>
              </a:spcBef>
              <a:spcAft>
                <a:spcPts val="0"/>
              </a:spcAft>
              <a:buClr>
                <a:srgbClr val="FFFFFF"/>
              </a:buClr>
              <a:buSzPts val="1900"/>
              <a:buNone/>
            </a:pPr>
            <a:r>
              <a:rPr lang="en-US" sz="1900" i="1" dirty="0">
                <a:solidFill>
                  <a:srgbClr val="FFFFFF"/>
                </a:solidFill>
              </a:rPr>
              <a:t>By: Samaa Seif, Umar Umar, Amine </a:t>
            </a:r>
            <a:r>
              <a:rPr lang="en-US" sz="1900" i="1" dirty="0" err="1">
                <a:solidFill>
                  <a:srgbClr val="FFFFFF"/>
                </a:solidFill>
              </a:rPr>
              <a:t>Boughou</a:t>
            </a:r>
            <a:r>
              <a:rPr lang="en-US" sz="1900" i="1" dirty="0">
                <a:solidFill>
                  <a:srgbClr val="FFFFFF"/>
                </a:solidFill>
              </a:rPr>
              <a:t>, Atah Habibi, Alina Antonova. </a:t>
            </a:r>
            <a:endParaRPr dirty="0"/>
          </a:p>
          <a:p>
            <a:pPr marL="0" lvl="0" indent="0" algn="l" rtl="0">
              <a:lnSpc>
                <a:spcPct val="90000"/>
              </a:lnSpc>
              <a:spcBef>
                <a:spcPts val="1000"/>
              </a:spcBef>
              <a:spcAft>
                <a:spcPts val="0"/>
              </a:spcAft>
              <a:buClr>
                <a:schemeClr val="dk1"/>
              </a:buClr>
              <a:buSzPts val="1900"/>
              <a:buNone/>
            </a:pPr>
            <a:endParaRPr sz="1900" dirty="0">
              <a:solidFill>
                <a:srgbClr val="FFFFFF"/>
              </a:solidFill>
            </a:endParaRPr>
          </a:p>
        </p:txBody>
      </p:sp>
      <p:sp>
        <p:nvSpPr>
          <p:cNvPr id="94" name="Google Shape;94;p13"/>
          <p:cNvSpPr/>
          <p:nvPr/>
        </p:nvSpPr>
        <p:spPr>
          <a:xfrm rot="5400000">
            <a:off x="7540187" y="2206184"/>
            <a:ext cx="6858003" cy="2445624"/>
          </a:xfrm>
          <a:prstGeom prst="rect">
            <a:avLst/>
          </a:prstGeom>
          <a:gradFill>
            <a:gsLst>
              <a:gs pos="0">
                <a:srgbClr val="000000">
                  <a:alpha val="0"/>
                </a:srgbClr>
              </a:gs>
              <a:gs pos="48000">
                <a:srgbClr val="000000">
                  <a:alpha val="23921"/>
                </a:srgbClr>
              </a:gs>
              <a:gs pos="85000">
                <a:srgbClr val="000000">
                  <a:alpha val="44705"/>
                </a:srgbClr>
              </a:gs>
              <a:gs pos="100000">
                <a:srgbClr val="000000">
                  <a:alpha val="44705"/>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2"/>
          <p:cNvSpPr/>
          <p:nvPr/>
        </p:nvSpPr>
        <p:spPr>
          <a:xfrm>
            <a:off x="3740383" y="0"/>
            <a:ext cx="8451607" cy="68580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5" name="Google Shape;175;p22"/>
          <p:cNvSpPr/>
          <p:nvPr/>
        </p:nvSpPr>
        <p:spPr>
          <a:xfrm>
            <a:off x="10" y="0"/>
            <a:ext cx="3745177" cy="6858001"/>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p22"/>
          <p:cNvSpPr txBox="1">
            <a:spLocks noGrp="1"/>
          </p:cNvSpPr>
          <p:nvPr>
            <p:ph type="title"/>
          </p:nvPr>
        </p:nvSpPr>
        <p:spPr>
          <a:xfrm>
            <a:off x="639523" y="637750"/>
            <a:ext cx="2708100" cy="5576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100"/>
              <a:buFont typeface="Play"/>
              <a:buNone/>
            </a:pPr>
            <a:br>
              <a:rPr lang="en-US" sz="3100" b="1" i="0" u="none" strike="noStrike">
                <a:solidFill>
                  <a:schemeClr val="lt1"/>
                </a:solidFill>
              </a:rPr>
            </a:br>
            <a:r>
              <a:rPr lang="en-US" sz="3100" b="1" i="0" u="none" strike="noStrike">
                <a:solidFill>
                  <a:schemeClr val="lt1"/>
                </a:solidFill>
              </a:rPr>
              <a:t>Innovations</a:t>
            </a:r>
            <a:br>
              <a:rPr lang="en-US" sz="3100" b="0" i="0" u="none" strike="noStrike">
                <a:solidFill>
                  <a:schemeClr val="lt1"/>
                </a:solidFill>
              </a:rPr>
            </a:br>
            <a:endParaRPr sz="3100">
              <a:solidFill>
                <a:schemeClr val="lt1"/>
              </a:solidFill>
            </a:endParaRPr>
          </a:p>
        </p:txBody>
      </p:sp>
      <p:sp>
        <p:nvSpPr>
          <p:cNvPr id="177" name="Google Shape;177;p22"/>
          <p:cNvSpPr/>
          <p:nvPr/>
        </p:nvSpPr>
        <p:spPr>
          <a:xfrm>
            <a:off x="4654733" y="643465"/>
            <a:ext cx="457200" cy="457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8" name="Google Shape;178;p22"/>
          <p:cNvSpPr txBox="1">
            <a:spLocks noGrp="1"/>
          </p:cNvSpPr>
          <p:nvPr>
            <p:ph type="body" idx="1"/>
          </p:nvPr>
        </p:nvSpPr>
        <p:spPr>
          <a:xfrm>
            <a:off x="4654732" y="850052"/>
            <a:ext cx="6390623" cy="532691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Arial"/>
              <a:buChar char="•"/>
            </a:pPr>
            <a:r>
              <a:rPr lang="en-US" sz="2400" b="0" i="0" u="none" strike="noStrike"/>
              <a:t>Integrated object &amp; weather detection</a:t>
            </a:r>
            <a:endParaRPr/>
          </a:p>
          <a:p>
            <a:pPr marL="228600" lvl="0" indent="-228600" algn="l" rtl="0">
              <a:lnSpc>
                <a:spcPct val="90000"/>
              </a:lnSpc>
              <a:spcBef>
                <a:spcPts val="1000"/>
              </a:spcBef>
              <a:spcAft>
                <a:spcPts val="0"/>
              </a:spcAft>
              <a:buClr>
                <a:schemeClr val="dk1"/>
              </a:buClr>
              <a:buSzPts val="2400"/>
              <a:buFont typeface="Arial"/>
              <a:buChar char="•"/>
            </a:pPr>
            <a:r>
              <a:rPr lang="en-US" sz="2400" b="0" i="0" u="none" strike="noStrike"/>
              <a:t>Domain-adaptive vision pipeline</a:t>
            </a:r>
            <a:endParaRPr/>
          </a:p>
          <a:p>
            <a:pPr marL="228600" lvl="0" indent="-228600" algn="l" rtl="0">
              <a:lnSpc>
                <a:spcPct val="90000"/>
              </a:lnSpc>
              <a:spcBef>
                <a:spcPts val="1000"/>
              </a:spcBef>
              <a:spcAft>
                <a:spcPts val="0"/>
              </a:spcAft>
              <a:buClr>
                <a:schemeClr val="dk1"/>
              </a:buClr>
              <a:buSzPts val="2400"/>
              <a:buFont typeface="Arial"/>
              <a:buChar char="•"/>
            </a:pPr>
            <a:r>
              <a:rPr lang="en-US" sz="2400" b="0" i="0" u="none" strike="noStrike"/>
              <a:t>Voice-guided safety alerts</a:t>
            </a:r>
            <a:endParaRPr/>
          </a:p>
          <a:p>
            <a:pPr marL="228600" lvl="0" indent="-266700" algn="l" rtl="0">
              <a:lnSpc>
                <a:spcPct val="90000"/>
              </a:lnSpc>
              <a:spcBef>
                <a:spcPts val="0"/>
              </a:spcBef>
              <a:spcAft>
                <a:spcPts val="0"/>
              </a:spcAft>
              <a:buSzPts val="2400"/>
              <a:buChar char="•"/>
            </a:pPr>
            <a:r>
              <a:rPr lang="en-US" sz="2400"/>
              <a:t>Voice-user interface (VUI) makes the system usable by non-experts and visually impaired users.</a:t>
            </a:r>
            <a:endParaRPr sz="2400" b="0" i="0" u="none" strike="noStrike"/>
          </a:p>
          <a:p>
            <a:pPr marL="228600" lvl="0" indent="-228600" algn="l" rtl="0">
              <a:lnSpc>
                <a:spcPct val="90000"/>
              </a:lnSpc>
              <a:spcBef>
                <a:spcPts val="1000"/>
              </a:spcBef>
              <a:spcAft>
                <a:spcPts val="0"/>
              </a:spcAft>
              <a:buClr>
                <a:schemeClr val="dk1"/>
              </a:buClr>
              <a:buSzPts val="2400"/>
              <a:buFont typeface="Arial"/>
              <a:buChar char="•"/>
            </a:pPr>
            <a:r>
              <a:rPr lang="en-US" sz="2400" b="0" i="0" u="none" strike="noStrike"/>
              <a:t>Real-time projected testing (using a projector to simulate weather)</a:t>
            </a:r>
            <a:endParaRPr/>
          </a:p>
          <a:p>
            <a:pPr marL="228600" lvl="0" indent="-228600" algn="l" rtl="0">
              <a:lnSpc>
                <a:spcPct val="90000"/>
              </a:lnSpc>
              <a:spcBef>
                <a:spcPts val="1000"/>
              </a:spcBef>
              <a:spcAft>
                <a:spcPts val="0"/>
              </a:spcAft>
              <a:buClr>
                <a:schemeClr val="dk1"/>
              </a:buClr>
              <a:buSzPts val="2400"/>
              <a:buChar char="•"/>
            </a:pPr>
            <a:r>
              <a:rPr lang="en-US" sz="2400"/>
              <a:t>Scalability: Model can be deployed on low-cost microcontrollers + Raspberry Pi.</a:t>
            </a:r>
            <a:endParaRPr/>
          </a:p>
          <a:p>
            <a:pPr marL="228600" lvl="0" indent="-76200" algn="l" rtl="0">
              <a:lnSpc>
                <a:spcPct val="90000"/>
              </a:lnSpc>
              <a:spcBef>
                <a:spcPts val="1000"/>
              </a:spcBef>
              <a:spcAft>
                <a:spcPts val="0"/>
              </a:spcAft>
              <a:buClr>
                <a:schemeClr val="dk1"/>
              </a:buClr>
              <a:buSzPts val="2400"/>
              <a:buFont typeface="Arial"/>
              <a:buNone/>
            </a:pPr>
            <a:endParaRPr sz="2400" b="0" i="0" u="none" strike="noStrike"/>
          </a:p>
          <a:p>
            <a:pPr marL="228600" lvl="0" indent="-76200" algn="l" rtl="0">
              <a:lnSpc>
                <a:spcPct val="90000"/>
              </a:lnSpc>
              <a:spcBef>
                <a:spcPts val="1000"/>
              </a:spcBef>
              <a:spcAft>
                <a:spcPts val="0"/>
              </a:spcAft>
              <a:buClr>
                <a:schemeClr val="dk1"/>
              </a:buClr>
              <a:buSzPts val="2400"/>
              <a:buNone/>
            </a:pP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
        <p:cNvGrpSpPr/>
        <p:nvPr/>
      </p:nvGrpSpPr>
      <p:grpSpPr>
        <a:xfrm>
          <a:off x="0" y="0"/>
          <a:ext cx="0" cy="0"/>
          <a:chOff x="0" y="0"/>
          <a:chExt cx="0" cy="0"/>
        </a:xfrm>
      </p:grpSpPr>
      <p:sp>
        <p:nvSpPr>
          <p:cNvPr id="183" name="Google Shape;183;p23"/>
          <p:cNvSpPr/>
          <p:nvPr/>
        </p:nvSpPr>
        <p:spPr>
          <a:xfrm>
            <a:off x="3740383" y="0"/>
            <a:ext cx="8451607" cy="68580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4" name="Google Shape;184;p23"/>
          <p:cNvSpPr/>
          <p:nvPr/>
        </p:nvSpPr>
        <p:spPr>
          <a:xfrm>
            <a:off x="10" y="0"/>
            <a:ext cx="3745177" cy="6858001"/>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5" name="Google Shape;185;p23"/>
          <p:cNvSpPr txBox="1">
            <a:spLocks noGrp="1"/>
          </p:cNvSpPr>
          <p:nvPr>
            <p:ph type="title"/>
          </p:nvPr>
        </p:nvSpPr>
        <p:spPr>
          <a:xfrm>
            <a:off x="204100" y="637750"/>
            <a:ext cx="3143400" cy="21918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400"/>
              </a:spcBef>
              <a:spcAft>
                <a:spcPts val="400"/>
              </a:spcAft>
              <a:buClr>
                <a:schemeClr val="dk1"/>
              </a:buClr>
              <a:buSzPts val="1100"/>
              <a:buFont typeface="Arial"/>
              <a:buNone/>
            </a:pPr>
            <a:r>
              <a:rPr lang="en-US" sz="3400" b="1">
                <a:solidFill>
                  <a:schemeClr val="lt1"/>
                </a:solidFill>
                <a:latin typeface="Arial"/>
                <a:ea typeface="Arial"/>
                <a:cs typeface="Arial"/>
                <a:sym typeface="Arial"/>
              </a:rPr>
              <a:t>Synthetic Data Augmentation</a:t>
            </a:r>
            <a:endParaRPr sz="3400" b="1">
              <a:solidFill>
                <a:schemeClr val="lt1"/>
              </a:solidFill>
            </a:endParaRPr>
          </a:p>
        </p:txBody>
      </p:sp>
      <p:sp>
        <p:nvSpPr>
          <p:cNvPr id="186" name="Google Shape;186;p23"/>
          <p:cNvSpPr/>
          <p:nvPr/>
        </p:nvSpPr>
        <p:spPr>
          <a:xfrm>
            <a:off x="4654733" y="643465"/>
            <a:ext cx="457200" cy="457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7" name="Google Shape;187;p23"/>
          <p:cNvSpPr txBox="1">
            <a:spLocks noGrp="1"/>
          </p:cNvSpPr>
          <p:nvPr>
            <p:ph type="body" idx="1"/>
          </p:nvPr>
        </p:nvSpPr>
        <p:spPr>
          <a:xfrm>
            <a:off x="4654732" y="850052"/>
            <a:ext cx="6390623" cy="5326911"/>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1000"/>
              </a:spcBef>
              <a:spcAft>
                <a:spcPts val="0"/>
              </a:spcAft>
              <a:buClr>
                <a:schemeClr val="dk1"/>
              </a:buClr>
              <a:buSzPts val="2400"/>
              <a:buNone/>
            </a:pPr>
            <a:endParaRPr sz="2400"/>
          </a:p>
        </p:txBody>
      </p:sp>
      <p:sp>
        <p:nvSpPr>
          <p:cNvPr id="188" name="Google Shape;188;p23"/>
          <p:cNvSpPr txBox="1"/>
          <p:nvPr/>
        </p:nvSpPr>
        <p:spPr>
          <a:xfrm>
            <a:off x="300875" y="2829550"/>
            <a:ext cx="3143400" cy="32964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200"/>
              </a:spcBef>
              <a:spcAft>
                <a:spcPts val="0"/>
              </a:spcAft>
              <a:buClr>
                <a:schemeClr val="lt1"/>
              </a:buClr>
              <a:buSzPts val="1700"/>
              <a:buChar char="●"/>
            </a:pPr>
            <a:r>
              <a:rPr lang="en-US" sz="1800" b="1">
                <a:solidFill>
                  <a:schemeClr val="lt1"/>
                </a:solidFill>
              </a:rPr>
              <a:t>Simulated fog, rain, and snow using Gaussian Blur</a:t>
            </a:r>
            <a:r>
              <a:rPr lang="en-US" sz="1800">
                <a:solidFill>
                  <a:schemeClr val="lt1"/>
                </a:solidFill>
              </a:rPr>
              <a:t> </a:t>
            </a:r>
            <a:br>
              <a:rPr lang="en-US" sz="2200" b="1">
                <a:solidFill>
                  <a:schemeClr val="lt1"/>
                </a:solidFill>
              </a:rPr>
            </a:br>
            <a:endParaRPr sz="2200" b="1">
              <a:solidFill>
                <a:schemeClr val="lt1"/>
              </a:solidFill>
            </a:endParaRPr>
          </a:p>
          <a:p>
            <a:pPr marL="457200" lvl="0" indent="-336550" algn="l" rtl="0">
              <a:lnSpc>
                <a:spcPct val="115000"/>
              </a:lnSpc>
              <a:spcBef>
                <a:spcPts val="0"/>
              </a:spcBef>
              <a:spcAft>
                <a:spcPts val="0"/>
              </a:spcAft>
              <a:buClr>
                <a:schemeClr val="lt1"/>
              </a:buClr>
              <a:buSzPts val="1700"/>
              <a:buChar char="●"/>
            </a:pPr>
            <a:r>
              <a:rPr lang="en-US" sz="1700" b="1">
                <a:solidFill>
                  <a:schemeClr val="lt1"/>
                </a:solidFill>
              </a:rPr>
              <a:t>Balanced underrepresented weather classes</a:t>
            </a:r>
            <a:br>
              <a:rPr lang="en-US" sz="1700" b="1">
                <a:solidFill>
                  <a:schemeClr val="lt1"/>
                </a:solidFill>
              </a:rPr>
            </a:br>
            <a:endParaRPr sz="1700" b="1">
              <a:solidFill>
                <a:schemeClr val="lt1"/>
              </a:solidFill>
            </a:endParaRPr>
          </a:p>
          <a:p>
            <a:pPr marL="457200" lvl="0" indent="-336550" algn="l" rtl="0">
              <a:lnSpc>
                <a:spcPct val="115000"/>
              </a:lnSpc>
              <a:spcBef>
                <a:spcPts val="0"/>
              </a:spcBef>
              <a:spcAft>
                <a:spcPts val="0"/>
              </a:spcAft>
              <a:buClr>
                <a:schemeClr val="lt1"/>
              </a:buClr>
              <a:buSzPts val="1700"/>
              <a:buChar char="●"/>
            </a:pPr>
            <a:r>
              <a:rPr lang="en-US" sz="1700" b="1">
                <a:solidFill>
                  <a:schemeClr val="lt1"/>
                </a:solidFill>
              </a:rPr>
              <a:t>Preserved YOLO labels during augmentation</a:t>
            </a:r>
            <a:endParaRPr sz="2700" b="1">
              <a:solidFill>
                <a:schemeClr val="lt1"/>
              </a:solidFill>
            </a:endParaRPr>
          </a:p>
        </p:txBody>
      </p:sp>
      <p:pic>
        <p:nvPicPr>
          <p:cNvPr id="189" name="Google Shape;189;p23"/>
          <p:cNvPicPr preferRelativeResize="0"/>
          <p:nvPr/>
        </p:nvPicPr>
        <p:blipFill>
          <a:blip r:embed="rId3">
            <a:alphaModFix/>
          </a:blip>
          <a:stretch>
            <a:fillRect/>
          </a:stretch>
        </p:blipFill>
        <p:spPr>
          <a:xfrm>
            <a:off x="8096175" y="4412875"/>
            <a:ext cx="3645950" cy="2146897"/>
          </a:xfrm>
          <a:prstGeom prst="rect">
            <a:avLst/>
          </a:prstGeom>
          <a:noFill/>
          <a:ln>
            <a:noFill/>
          </a:ln>
        </p:spPr>
      </p:pic>
      <p:pic>
        <p:nvPicPr>
          <p:cNvPr id="190" name="Google Shape;190;p23"/>
          <p:cNvPicPr preferRelativeResize="0"/>
          <p:nvPr/>
        </p:nvPicPr>
        <p:blipFill>
          <a:blip r:embed="rId4">
            <a:alphaModFix/>
          </a:blip>
          <a:stretch>
            <a:fillRect/>
          </a:stretch>
        </p:blipFill>
        <p:spPr>
          <a:xfrm>
            <a:off x="8096175" y="215684"/>
            <a:ext cx="3645950" cy="2126791"/>
          </a:xfrm>
          <a:prstGeom prst="rect">
            <a:avLst/>
          </a:prstGeom>
          <a:noFill/>
          <a:ln>
            <a:noFill/>
          </a:ln>
        </p:spPr>
      </p:pic>
      <p:pic>
        <p:nvPicPr>
          <p:cNvPr id="191" name="Google Shape;191;p23"/>
          <p:cNvPicPr preferRelativeResize="0"/>
          <p:nvPr/>
        </p:nvPicPr>
        <p:blipFill>
          <a:blip r:embed="rId5">
            <a:alphaModFix/>
          </a:blip>
          <a:stretch>
            <a:fillRect/>
          </a:stretch>
        </p:blipFill>
        <p:spPr>
          <a:xfrm>
            <a:off x="8096175" y="2275600"/>
            <a:ext cx="3645950" cy="2137283"/>
          </a:xfrm>
          <a:prstGeom prst="rect">
            <a:avLst/>
          </a:prstGeom>
          <a:noFill/>
          <a:ln>
            <a:noFill/>
          </a:ln>
        </p:spPr>
      </p:pic>
      <p:pic>
        <p:nvPicPr>
          <p:cNvPr id="192" name="Google Shape;192;p23"/>
          <p:cNvPicPr preferRelativeResize="0"/>
          <p:nvPr/>
        </p:nvPicPr>
        <p:blipFill>
          <a:blip r:embed="rId6">
            <a:alphaModFix/>
          </a:blip>
          <a:stretch>
            <a:fillRect/>
          </a:stretch>
        </p:blipFill>
        <p:spPr>
          <a:xfrm>
            <a:off x="4273025" y="0"/>
            <a:ext cx="3645950" cy="2260492"/>
          </a:xfrm>
          <a:prstGeom prst="rect">
            <a:avLst/>
          </a:prstGeom>
          <a:noFill/>
          <a:ln>
            <a:noFill/>
          </a:ln>
        </p:spPr>
      </p:pic>
      <p:pic>
        <p:nvPicPr>
          <p:cNvPr id="193" name="Google Shape;193;p23"/>
          <p:cNvPicPr preferRelativeResize="0"/>
          <p:nvPr/>
        </p:nvPicPr>
        <p:blipFill>
          <a:blip r:embed="rId7">
            <a:alphaModFix/>
          </a:blip>
          <a:stretch>
            <a:fillRect/>
          </a:stretch>
        </p:blipFill>
        <p:spPr>
          <a:xfrm>
            <a:off x="4318813" y="2313050"/>
            <a:ext cx="3554378" cy="2126800"/>
          </a:xfrm>
          <a:prstGeom prst="rect">
            <a:avLst/>
          </a:prstGeom>
          <a:noFill/>
          <a:ln>
            <a:noFill/>
          </a:ln>
        </p:spPr>
      </p:pic>
      <p:pic>
        <p:nvPicPr>
          <p:cNvPr id="194" name="Google Shape;194;p23"/>
          <p:cNvPicPr preferRelativeResize="0"/>
          <p:nvPr/>
        </p:nvPicPr>
        <p:blipFill>
          <a:blip r:embed="rId8">
            <a:alphaModFix/>
          </a:blip>
          <a:stretch>
            <a:fillRect/>
          </a:stretch>
        </p:blipFill>
        <p:spPr>
          <a:xfrm>
            <a:off x="4318825" y="4393238"/>
            <a:ext cx="3554375" cy="2186164"/>
          </a:xfrm>
          <a:prstGeom prst="rect">
            <a:avLst/>
          </a:prstGeom>
          <a:noFill/>
          <a:ln>
            <a:noFill/>
          </a:ln>
        </p:spPr>
      </p:pic>
      <p:pic>
        <p:nvPicPr>
          <p:cNvPr id="195" name="Google Shape;195;p23"/>
          <p:cNvPicPr preferRelativeResize="0"/>
          <p:nvPr/>
        </p:nvPicPr>
        <p:blipFill>
          <a:blip r:embed="rId9">
            <a:alphaModFix/>
          </a:blip>
          <a:stretch>
            <a:fillRect/>
          </a:stretch>
        </p:blipFill>
        <p:spPr>
          <a:xfrm>
            <a:off x="2551525" y="134725"/>
            <a:ext cx="2771526" cy="120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466550" y="-404724"/>
            <a:ext cx="10674300" cy="1488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Play"/>
              <a:buNone/>
            </a:pPr>
            <a:r>
              <a:rPr lang="en-US"/>
              <a:t>DEMO Video; Prototype Model  </a:t>
            </a:r>
            <a:endParaRPr/>
          </a:p>
        </p:txBody>
      </p:sp>
      <p:pic>
        <p:nvPicPr>
          <p:cNvPr id="202" name="Google Shape;202;p24" title="UI_ATAH.mp4">
            <a:hlinkClick r:id="rId3"/>
          </p:cNvPr>
          <p:cNvPicPr preferRelativeResize="0"/>
          <p:nvPr/>
        </p:nvPicPr>
        <p:blipFill>
          <a:blip r:embed="rId4">
            <a:alphaModFix/>
          </a:blip>
          <a:stretch>
            <a:fillRect/>
          </a:stretch>
        </p:blipFill>
        <p:spPr>
          <a:xfrm>
            <a:off x="1614749" y="813750"/>
            <a:ext cx="8686510" cy="5654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25"/>
          <p:cNvSpPr/>
          <p:nvPr/>
        </p:nvSpPr>
        <p:spPr>
          <a:xfrm>
            <a:off x="3740400" y="133210"/>
            <a:ext cx="84516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8" name="Google Shape;208;p25"/>
          <p:cNvSpPr/>
          <p:nvPr/>
        </p:nvSpPr>
        <p:spPr>
          <a:xfrm>
            <a:off x="0" y="0"/>
            <a:ext cx="3565200"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9" name="Google Shape;209;p25"/>
          <p:cNvSpPr txBox="1">
            <a:spLocks noGrp="1"/>
          </p:cNvSpPr>
          <p:nvPr>
            <p:ph type="title"/>
          </p:nvPr>
        </p:nvSpPr>
        <p:spPr>
          <a:xfrm>
            <a:off x="310275" y="637750"/>
            <a:ext cx="3037200" cy="5576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300"/>
              <a:buFont typeface="Play"/>
              <a:buNone/>
            </a:pPr>
            <a:r>
              <a:rPr lang="en-US" sz="3300" b="1">
                <a:solidFill>
                  <a:schemeClr val="lt1"/>
                </a:solidFill>
              </a:rPr>
              <a:t>Image Enhancement in Adverse Weather</a:t>
            </a:r>
            <a:br>
              <a:rPr lang="en-US" sz="3300" b="1">
                <a:solidFill>
                  <a:schemeClr val="lt1"/>
                </a:solidFill>
              </a:rPr>
            </a:br>
            <a:br>
              <a:rPr lang="en-US" sz="3300" b="1">
                <a:solidFill>
                  <a:schemeClr val="lt1"/>
                </a:solidFill>
              </a:rPr>
            </a:br>
            <a:br>
              <a:rPr lang="en-US" sz="3300" b="1">
                <a:solidFill>
                  <a:schemeClr val="lt1"/>
                </a:solidFill>
              </a:rPr>
            </a:br>
            <a:r>
              <a:rPr lang="en-US" sz="3300" b="1">
                <a:solidFill>
                  <a:schemeClr val="lt1"/>
                </a:solidFill>
              </a:rPr>
              <a:t> </a:t>
            </a:r>
            <a:endParaRPr sz="3300" b="1">
              <a:solidFill>
                <a:schemeClr val="lt1"/>
              </a:solidFill>
            </a:endParaRPr>
          </a:p>
          <a:p>
            <a:pPr marL="0" lvl="0" indent="0" algn="l" rtl="0">
              <a:lnSpc>
                <a:spcPct val="90000"/>
              </a:lnSpc>
              <a:spcBef>
                <a:spcPts val="0"/>
              </a:spcBef>
              <a:spcAft>
                <a:spcPts val="0"/>
              </a:spcAft>
              <a:buClr>
                <a:schemeClr val="lt1"/>
              </a:buClr>
              <a:buSzPts val="3300"/>
              <a:buFont typeface="Play"/>
              <a:buNone/>
            </a:pPr>
            <a:r>
              <a:rPr lang="en-US" sz="3300" b="1">
                <a:solidFill>
                  <a:schemeClr val="lt1"/>
                </a:solidFill>
              </a:rPr>
              <a:t>Low-Light Testing &amp; Brightness Correction</a:t>
            </a:r>
            <a:endParaRPr/>
          </a:p>
        </p:txBody>
      </p:sp>
      <p:sp>
        <p:nvSpPr>
          <p:cNvPr id="211" name="Google Shape;211;p25"/>
          <p:cNvSpPr txBox="1">
            <a:spLocks noGrp="1"/>
          </p:cNvSpPr>
          <p:nvPr>
            <p:ph type="body" idx="1"/>
          </p:nvPr>
        </p:nvSpPr>
        <p:spPr>
          <a:xfrm>
            <a:off x="3740400" y="237074"/>
            <a:ext cx="7933500" cy="6076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688"/>
              <a:buFont typeface="Arial"/>
              <a:buNone/>
            </a:pPr>
            <a:r>
              <a:rPr lang="en-US" sz="1925" b="1" dirty="0"/>
              <a:t>Objective:</a:t>
            </a:r>
            <a:r>
              <a:rPr lang="en-US" sz="1525" dirty="0"/>
              <a:t> </a:t>
            </a:r>
            <a:endParaRPr sz="1525" dirty="0"/>
          </a:p>
          <a:p>
            <a:pPr marL="0" lvl="0" indent="0" algn="l" rtl="0">
              <a:lnSpc>
                <a:spcPct val="115000"/>
              </a:lnSpc>
              <a:spcBef>
                <a:spcPts val="1200"/>
              </a:spcBef>
              <a:spcAft>
                <a:spcPts val="0"/>
              </a:spcAft>
              <a:buClr>
                <a:schemeClr val="dk1"/>
              </a:buClr>
              <a:buSzPts val="688"/>
              <a:buFont typeface="Arial"/>
              <a:buNone/>
            </a:pPr>
            <a:r>
              <a:rPr lang="en-US" sz="1525" dirty="0"/>
              <a:t>Improve visual clarity under poor conditions like fog, rain, or snow.</a:t>
            </a:r>
            <a:endParaRPr sz="1525" dirty="0"/>
          </a:p>
          <a:p>
            <a:pPr marL="457200" lvl="0" indent="-325437" algn="l" rtl="0">
              <a:lnSpc>
                <a:spcPct val="150000"/>
              </a:lnSpc>
              <a:spcBef>
                <a:spcPts val="1200"/>
              </a:spcBef>
              <a:spcAft>
                <a:spcPts val="0"/>
              </a:spcAft>
              <a:buSzPts val="1525"/>
              <a:buChar char="●"/>
            </a:pPr>
            <a:r>
              <a:rPr lang="en-US" sz="1525" dirty="0"/>
              <a:t>Applied </a:t>
            </a:r>
            <a:r>
              <a:rPr lang="en-US" sz="1525" b="1" dirty="0"/>
              <a:t>CLAHE</a:t>
            </a:r>
            <a:r>
              <a:rPr lang="en-US" sz="1525" dirty="0"/>
              <a:t> (Contrast Limited Adaptive Histogram Equalization) to boost contrast in hazy conditions.</a:t>
            </a:r>
            <a:endParaRPr sz="1525" dirty="0"/>
          </a:p>
          <a:p>
            <a:pPr marL="457200" lvl="0" indent="-325437" algn="l" rtl="0">
              <a:lnSpc>
                <a:spcPct val="150000"/>
              </a:lnSpc>
              <a:spcBef>
                <a:spcPts val="0"/>
              </a:spcBef>
              <a:spcAft>
                <a:spcPts val="0"/>
              </a:spcAft>
              <a:buSzPts val="1525"/>
              <a:buChar char="●"/>
            </a:pPr>
            <a:r>
              <a:rPr lang="en-US" sz="1525" dirty="0"/>
              <a:t>Used </a:t>
            </a:r>
            <a:r>
              <a:rPr lang="en-US" sz="1525" b="1" dirty="0"/>
              <a:t>brightness normalization</a:t>
            </a:r>
            <a:r>
              <a:rPr lang="en-US" sz="1525" dirty="0"/>
              <a:t> to improve visibility in underexposed frames.</a:t>
            </a:r>
            <a:endParaRPr sz="1525" dirty="0"/>
          </a:p>
          <a:p>
            <a:pPr marL="457200" lvl="0" indent="-325437" algn="l" rtl="0">
              <a:lnSpc>
                <a:spcPct val="150000"/>
              </a:lnSpc>
              <a:spcBef>
                <a:spcPts val="0"/>
              </a:spcBef>
              <a:spcAft>
                <a:spcPts val="0"/>
              </a:spcAft>
              <a:buSzPts val="1525"/>
              <a:buChar char="●"/>
            </a:pPr>
            <a:r>
              <a:rPr lang="en-US" sz="1525" dirty="0"/>
              <a:t>Enhanced images before feeding them into the object detection pipeline.</a:t>
            </a:r>
            <a:endParaRPr sz="1525" dirty="0"/>
          </a:p>
          <a:p>
            <a:pPr marL="457200" lvl="0" indent="-325437" algn="l" rtl="0">
              <a:lnSpc>
                <a:spcPct val="150000"/>
              </a:lnSpc>
              <a:spcBef>
                <a:spcPts val="0"/>
              </a:spcBef>
              <a:spcAft>
                <a:spcPts val="0"/>
              </a:spcAft>
              <a:buSzPts val="1525"/>
              <a:buChar char="●"/>
            </a:pPr>
            <a:r>
              <a:rPr lang="en-US" sz="1525" dirty="0"/>
              <a:t>Result: Better edge definition → Improved object detection accuracy.</a:t>
            </a:r>
            <a:endParaRPr sz="1525" dirty="0">
              <a:latin typeface="Aptos"/>
              <a:ea typeface="Aptos"/>
              <a:cs typeface="Aptos"/>
              <a:sym typeface="Aptos"/>
            </a:endParaRPr>
          </a:p>
          <a:p>
            <a:pPr marL="0" lvl="0" indent="0" algn="l" rtl="0">
              <a:lnSpc>
                <a:spcPct val="115000"/>
              </a:lnSpc>
              <a:spcBef>
                <a:spcPts val="1200"/>
              </a:spcBef>
              <a:spcAft>
                <a:spcPts val="0"/>
              </a:spcAft>
              <a:buSzPts val="688"/>
              <a:buNone/>
            </a:pPr>
            <a:endParaRPr sz="1525" b="1" dirty="0"/>
          </a:p>
          <a:p>
            <a:pPr marL="0" lvl="0" indent="0" algn="l" rtl="0">
              <a:lnSpc>
                <a:spcPct val="115000"/>
              </a:lnSpc>
              <a:spcBef>
                <a:spcPts val="1200"/>
              </a:spcBef>
              <a:spcAft>
                <a:spcPts val="0"/>
              </a:spcAft>
              <a:buClr>
                <a:schemeClr val="dk1"/>
              </a:buClr>
              <a:buSzPts val="688"/>
              <a:buFont typeface="Arial"/>
              <a:buNone/>
            </a:pPr>
            <a:r>
              <a:rPr lang="en-US" sz="1525" b="1" dirty="0"/>
              <a:t>Problem:</a:t>
            </a:r>
            <a:r>
              <a:rPr lang="en-US" sz="1525" dirty="0"/>
              <a:t> Many real-world road scenes are underexposed — especially when facing sunlight or in tunnels.</a:t>
            </a:r>
            <a:endParaRPr sz="1525" dirty="0"/>
          </a:p>
          <a:p>
            <a:pPr marL="457200" lvl="0" indent="-325437" algn="l" rtl="0">
              <a:lnSpc>
                <a:spcPct val="115000"/>
              </a:lnSpc>
              <a:spcBef>
                <a:spcPts val="1200"/>
              </a:spcBef>
              <a:spcAft>
                <a:spcPts val="0"/>
              </a:spcAft>
              <a:buSzPts val="1525"/>
              <a:buChar char="●"/>
            </a:pPr>
            <a:r>
              <a:rPr lang="en-US" sz="1525" dirty="0"/>
              <a:t>Calculated brightness from HSV color space.</a:t>
            </a:r>
            <a:br>
              <a:rPr lang="en-US" sz="1525" dirty="0"/>
            </a:br>
            <a:endParaRPr sz="1525" dirty="0"/>
          </a:p>
          <a:p>
            <a:pPr marL="457200" lvl="0" indent="-325437" algn="l" rtl="0">
              <a:lnSpc>
                <a:spcPct val="115000"/>
              </a:lnSpc>
              <a:spcBef>
                <a:spcPts val="0"/>
              </a:spcBef>
              <a:spcAft>
                <a:spcPts val="0"/>
              </a:spcAft>
              <a:buSzPts val="1525"/>
              <a:buChar char="●"/>
            </a:pPr>
            <a:r>
              <a:rPr lang="en-US" sz="1525" dirty="0"/>
              <a:t>If brightness &lt; threshold → boosted using gain factor (1.5x).</a:t>
            </a:r>
            <a:br>
              <a:rPr lang="en-US" sz="1525" dirty="0"/>
            </a:br>
            <a:endParaRPr sz="1525" dirty="0"/>
          </a:p>
          <a:p>
            <a:pPr marL="457200" lvl="0" indent="-325437" algn="l" rtl="0">
              <a:lnSpc>
                <a:spcPct val="115000"/>
              </a:lnSpc>
              <a:spcBef>
                <a:spcPts val="0"/>
              </a:spcBef>
              <a:spcAft>
                <a:spcPts val="0"/>
              </a:spcAft>
              <a:buSzPts val="1525"/>
              <a:buChar char="●"/>
            </a:pPr>
            <a:r>
              <a:rPr lang="en-US" sz="1525" dirty="0"/>
              <a:t>Prevented overexposure by clipping to max 255.</a:t>
            </a:r>
            <a:br>
              <a:rPr lang="en-US" sz="1525" dirty="0"/>
            </a:br>
            <a:endParaRPr sz="1525" dirty="0"/>
          </a:p>
          <a:p>
            <a:pPr marL="457200" lvl="0" indent="-325437" algn="l" rtl="0">
              <a:lnSpc>
                <a:spcPct val="115000"/>
              </a:lnSpc>
              <a:spcBef>
                <a:spcPts val="0"/>
              </a:spcBef>
              <a:spcAft>
                <a:spcPts val="0"/>
              </a:spcAft>
              <a:buSzPts val="1525"/>
              <a:buChar char="●"/>
            </a:pPr>
            <a:r>
              <a:rPr lang="en-US" sz="1525" dirty="0"/>
              <a:t>Tuned contrast using LAB color space when needed.</a:t>
            </a:r>
            <a:endParaRPr sz="1525" dirty="0"/>
          </a:p>
          <a:p>
            <a:pPr marL="228600" lvl="0" indent="0" algn="l" rtl="0">
              <a:lnSpc>
                <a:spcPct val="90000"/>
              </a:lnSpc>
              <a:spcBef>
                <a:spcPts val="1200"/>
              </a:spcBef>
              <a:spcAft>
                <a:spcPts val="0"/>
              </a:spcAft>
              <a:buSzPts val="688"/>
              <a:buNone/>
            </a:pPr>
            <a:endParaRPr sz="1950" dirty="0"/>
          </a:p>
          <a:p>
            <a:pPr marL="228600" lvl="0" indent="-76200" algn="l" rtl="0">
              <a:lnSpc>
                <a:spcPct val="90000"/>
              </a:lnSpc>
              <a:spcBef>
                <a:spcPts val="1000"/>
              </a:spcBef>
              <a:spcAft>
                <a:spcPts val="0"/>
              </a:spcAft>
              <a:buClr>
                <a:schemeClr val="dk1"/>
              </a:buClr>
              <a:buSzPts val="1500"/>
              <a:buNone/>
            </a:pPr>
            <a:endParaRPr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26"/>
          <p:cNvSpPr/>
          <p:nvPr/>
        </p:nvSpPr>
        <p:spPr>
          <a:xfrm>
            <a:off x="3740383" y="0"/>
            <a:ext cx="84516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7" name="Google Shape;217;p26"/>
          <p:cNvSpPr/>
          <p:nvPr/>
        </p:nvSpPr>
        <p:spPr>
          <a:xfrm>
            <a:off x="0" y="0"/>
            <a:ext cx="3565200"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8" name="Google Shape;218;p26"/>
          <p:cNvSpPr txBox="1">
            <a:spLocks noGrp="1"/>
          </p:cNvSpPr>
          <p:nvPr>
            <p:ph type="title"/>
          </p:nvPr>
        </p:nvSpPr>
        <p:spPr>
          <a:xfrm>
            <a:off x="310275" y="637750"/>
            <a:ext cx="3037200" cy="5576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300"/>
              <a:buFont typeface="Play"/>
              <a:buNone/>
            </a:pPr>
            <a:r>
              <a:rPr lang="en-US" sz="3300" b="1">
                <a:solidFill>
                  <a:schemeClr val="lt1"/>
                </a:solidFill>
              </a:rPr>
              <a:t>Tuned Detection Thresholds</a:t>
            </a:r>
            <a:endParaRPr sz="3300" b="1">
              <a:solidFill>
                <a:schemeClr val="lt1"/>
              </a:solidFill>
            </a:endParaRPr>
          </a:p>
          <a:p>
            <a:pPr marL="0" lvl="0" indent="0" algn="l" rtl="0">
              <a:lnSpc>
                <a:spcPct val="90000"/>
              </a:lnSpc>
              <a:spcBef>
                <a:spcPts val="0"/>
              </a:spcBef>
              <a:spcAft>
                <a:spcPts val="0"/>
              </a:spcAft>
              <a:buClr>
                <a:schemeClr val="lt1"/>
              </a:buClr>
              <a:buSzPts val="3300"/>
              <a:buFont typeface="Play"/>
              <a:buNone/>
            </a:pPr>
            <a:endParaRPr/>
          </a:p>
        </p:txBody>
      </p:sp>
      <p:sp>
        <p:nvSpPr>
          <p:cNvPr id="219" name="Google Shape;219;p26"/>
          <p:cNvSpPr/>
          <p:nvPr/>
        </p:nvSpPr>
        <p:spPr>
          <a:xfrm>
            <a:off x="4654733" y="643465"/>
            <a:ext cx="457200" cy="45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0" name="Google Shape;220;p26"/>
          <p:cNvSpPr txBox="1">
            <a:spLocks noGrp="1"/>
          </p:cNvSpPr>
          <p:nvPr>
            <p:ph type="body" idx="1"/>
          </p:nvPr>
        </p:nvSpPr>
        <p:spPr>
          <a:xfrm>
            <a:off x="4612975" y="765600"/>
            <a:ext cx="7130400" cy="4855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300" b="1"/>
              <a:t>What we did:</a:t>
            </a:r>
            <a:endParaRPr sz="2300" b="1"/>
          </a:p>
          <a:p>
            <a:pPr marL="457200" lvl="0" indent="-336550" algn="l" rtl="0">
              <a:lnSpc>
                <a:spcPct val="115000"/>
              </a:lnSpc>
              <a:spcBef>
                <a:spcPts val="1200"/>
              </a:spcBef>
              <a:spcAft>
                <a:spcPts val="0"/>
              </a:spcAft>
              <a:buSzPts val="1700"/>
              <a:buChar char="●"/>
            </a:pPr>
            <a:r>
              <a:rPr lang="en-US" sz="1700"/>
              <a:t>Adjusted </a:t>
            </a:r>
            <a:r>
              <a:rPr lang="en-US" sz="1700" b="1"/>
              <a:t>YOLOv8 confidence threshold</a:t>
            </a:r>
            <a:r>
              <a:rPr lang="en-US" sz="1700"/>
              <a:t> to account for noisy backgrounds during rain/snow.</a:t>
            </a:r>
            <a:br>
              <a:rPr lang="en-US" sz="1700"/>
            </a:br>
            <a:endParaRPr sz="1700"/>
          </a:p>
          <a:p>
            <a:pPr marL="457200" lvl="0" indent="-336550" algn="l" rtl="0">
              <a:lnSpc>
                <a:spcPct val="115000"/>
              </a:lnSpc>
              <a:spcBef>
                <a:spcPts val="0"/>
              </a:spcBef>
              <a:spcAft>
                <a:spcPts val="0"/>
              </a:spcAft>
              <a:buSzPts val="1700"/>
              <a:buChar char="●"/>
            </a:pPr>
            <a:r>
              <a:rPr lang="en-US" sz="1700"/>
              <a:t>Applied </a:t>
            </a:r>
            <a:r>
              <a:rPr lang="en-US" sz="1700" b="1"/>
              <a:t>non-maximum suppression (NMS)</a:t>
            </a:r>
            <a:r>
              <a:rPr lang="en-US" sz="1700"/>
              <a:t> tuning to avoid duplicate box clutter.</a:t>
            </a:r>
            <a:br>
              <a:rPr lang="en-US" sz="1700"/>
            </a:br>
            <a:endParaRPr sz="1700"/>
          </a:p>
          <a:p>
            <a:pPr marL="457200" lvl="0" indent="-336550" algn="l" rtl="0">
              <a:lnSpc>
                <a:spcPct val="115000"/>
              </a:lnSpc>
              <a:spcBef>
                <a:spcPts val="0"/>
              </a:spcBef>
              <a:spcAft>
                <a:spcPts val="0"/>
              </a:spcAft>
              <a:buSzPts val="1700"/>
              <a:buChar char="●"/>
            </a:pPr>
            <a:r>
              <a:rPr lang="en-US" sz="1700"/>
              <a:t>Improved mAP (mean average precision) by approx. 8% in low-contrast scenes after enhancement.</a:t>
            </a:r>
            <a:br>
              <a:rPr lang="en-US" sz="1700"/>
            </a:br>
            <a:endParaRPr sz="1700"/>
          </a:p>
          <a:p>
            <a:pPr marL="457200" lvl="0" indent="-336550" algn="l" rtl="0">
              <a:lnSpc>
                <a:spcPct val="115000"/>
              </a:lnSpc>
              <a:spcBef>
                <a:spcPts val="0"/>
              </a:spcBef>
              <a:spcAft>
                <a:spcPts val="0"/>
              </a:spcAft>
              <a:buSzPts val="1700"/>
              <a:buChar char="●"/>
            </a:pPr>
            <a:r>
              <a:rPr lang="en-US" sz="1700"/>
              <a:t>Thresholds were fine-tuned per weather condition using validation splits.</a:t>
            </a:r>
            <a:br>
              <a:rPr lang="en-US" sz="1700"/>
            </a:br>
            <a:endParaRPr sz="1700"/>
          </a:p>
          <a:p>
            <a:pPr marL="0" lvl="0" indent="0" algn="l" rtl="0">
              <a:lnSpc>
                <a:spcPct val="115000"/>
              </a:lnSpc>
              <a:spcBef>
                <a:spcPts val="1200"/>
              </a:spcBef>
              <a:spcAft>
                <a:spcPts val="0"/>
              </a:spcAft>
              <a:buClr>
                <a:schemeClr val="dk1"/>
              </a:buClr>
              <a:buSzPts val="1100"/>
              <a:buFont typeface="Arial"/>
              <a:buNone/>
            </a:pPr>
            <a:endParaRPr sz="1500"/>
          </a:p>
          <a:p>
            <a:pPr marL="228600" lvl="0" indent="-76200" algn="l" rtl="0">
              <a:lnSpc>
                <a:spcPct val="90000"/>
              </a:lnSpc>
              <a:spcBef>
                <a:spcPts val="1200"/>
              </a:spcBef>
              <a:spcAft>
                <a:spcPts val="0"/>
              </a:spcAft>
              <a:buClr>
                <a:schemeClr val="dk1"/>
              </a:buClr>
              <a:buSzPts val="1500"/>
              <a:buNone/>
            </a:pP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p:nvPr>
        </p:nvSpPr>
        <p:spPr>
          <a:xfrm>
            <a:off x="838200" y="-15300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400" b="1"/>
              <a:t>Low-Light Testing &amp; Brightness Correction</a:t>
            </a:r>
            <a:endParaRPr sz="4500"/>
          </a:p>
        </p:txBody>
      </p:sp>
      <p:pic>
        <p:nvPicPr>
          <p:cNvPr id="227" name="Google Shape;227;p27"/>
          <p:cNvPicPr preferRelativeResize="0"/>
          <p:nvPr/>
        </p:nvPicPr>
        <p:blipFill>
          <a:blip r:embed="rId3">
            <a:alphaModFix/>
          </a:blip>
          <a:stretch>
            <a:fillRect/>
          </a:stretch>
        </p:blipFill>
        <p:spPr>
          <a:xfrm>
            <a:off x="6796050" y="1437175"/>
            <a:ext cx="4960925" cy="2693675"/>
          </a:xfrm>
          <a:prstGeom prst="rect">
            <a:avLst/>
          </a:prstGeom>
          <a:noFill/>
          <a:ln>
            <a:noFill/>
          </a:ln>
        </p:spPr>
      </p:pic>
      <p:pic>
        <p:nvPicPr>
          <p:cNvPr id="228" name="Google Shape;228;p27"/>
          <p:cNvPicPr preferRelativeResize="0"/>
          <p:nvPr/>
        </p:nvPicPr>
        <p:blipFill>
          <a:blip r:embed="rId4">
            <a:alphaModFix/>
          </a:blip>
          <a:stretch>
            <a:fillRect/>
          </a:stretch>
        </p:blipFill>
        <p:spPr>
          <a:xfrm>
            <a:off x="6796050" y="4094275"/>
            <a:ext cx="4960925" cy="2657100"/>
          </a:xfrm>
          <a:prstGeom prst="rect">
            <a:avLst/>
          </a:prstGeom>
          <a:noFill/>
          <a:ln>
            <a:noFill/>
          </a:ln>
        </p:spPr>
      </p:pic>
      <p:pic>
        <p:nvPicPr>
          <p:cNvPr id="229" name="Google Shape;229;p27"/>
          <p:cNvPicPr preferRelativeResize="0"/>
          <p:nvPr/>
        </p:nvPicPr>
        <p:blipFill>
          <a:blip r:embed="rId5">
            <a:alphaModFix/>
          </a:blip>
          <a:stretch>
            <a:fillRect/>
          </a:stretch>
        </p:blipFill>
        <p:spPr>
          <a:xfrm>
            <a:off x="472763" y="1437175"/>
            <a:ext cx="5022100" cy="2657100"/>
          </a:xfrm>
          <a:prstGeom prst="rect">
            <a:avLst/>
          </a:prstGeom>
          <a:noFill/>
          <a:ln>
            <a:noFill/>
          </a:ln>
        </p:spPr>
      </p:pic>
      <p:pic>
        <p:nvPicPr>
          <p:cNvPr id="230" name="Google Shape;230;p27"/>
          <p:cNvPicPr preferRelativeResize="0"/>
          <p:nvPr/>
        </p:nvPicPr>
        <p:blipFill>
          <a:blip r:embed="rId6">
            <a:alphaModFix/>
          </a:blip>
          <a:stretch>
            <a:fillRect/>
          </a:stretch>
        </p:blipFill>
        <p:spPr>
          <a:xfrm>
            <a:off x="503363" y="4094275"/>
            <a:ext cx="4960925" cy="2657100"/>
          </a:xfrm>
          <a:prstGeom prst="rect">
            <a:avLst/>
          </a:prstGeom>
          <a:noFill/>
          <a:ln>
            <a:noFill/>
          </a:ln>
        </p:spPr>
      </p:pic>
      <p:sp>
        <p:nvSpPr>
          <p:cNvPr id="231" name="Google Shape;231;p27"/>
          <p:cNvSpPr txBox="1"/>
          <p:nvPr/>
        </p:nvSpPr>
        <p:spPr>
          <a:xfrm>
            <a:off x="503375" y="908100"/>
            <a:ext cx="4649400" cy="6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u="sng">
                <a:solidFill>
                  <a:schemeClr val="dk1"/>
                </a:solidFill>
              </a:rPr>
              <a:t>Before (synthetic)</a:t>
            </a:r>
            <a:endParaRPr sz="2800" u="sng">
              <a:solidFill>
                <a:schemeClr val="dk1"/>
              </a:solidFill>
            </a:endParaRPr>
          </a:p>
        </p:txBody>
      </p:sp>
      <p:sp>
        <p:nvSpPr>
          <p:cNvPr id="232" name="Google Shape;232;p27"/>
          <p:cNvSpPr txBox="1"/>
          <p:nvPr/>
        </p:nvSpPr>
        <p:spPr>
          <a:xfrm>
            <a:off x="6897475" y="892200"/>
            <a:ext cx="2072700" cy="28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u="sng">
                <a:solidFill>
                  <a:schemeClr val="dk1"/>
                </a:solidFill>
              </a:rPr>
              <a:t>After:</a:t>
            </a:r>
            <a:endParaRPr sz="2800" u="sng">
              <a:solidFill>
                <a:schemeClr val="dk1"/>
              </a:solidFill>
            </a:endParaRPr>
          </a:p>
        </p:txBody>
      </p:sp>
      <p:sp>
        <p:nvSpPr>
          <p:cNvPr id="233" name="Google Shape;233;p27"/>
          <p:cNvSpPr/>
          <p:nvPr/>
        </p:nvSpPr>
        <p:spPr>
          <a:xfrm>
            <a:off x="5612513" y="3656000"/>
            <a:ext cx="1065900" cy="769800"/>
          </a:xfrm>
          <a:prstGeom prst="rightArrow">
            <a:avLst>
              <a:gd name="adj1" fmla="val 50000"/>
              <a:gd name="adj2" fmla="val 50000"/>
            </a:avLst>
          </a:prstGeom>
          <a:gradFill>
            <a:gsLst>
              <a:gs pos="0">
                <a:srgbClr val="000000">
                  <a:alpha val="0"/>
                </a:srgbClr>
              </a:gs>
              <a:gs pos="48000">
                <a:srgbClr val="000000">
                  <a:alpha val="23921"/>
                </a:srgbClr>
              </a:gs>
              <a:gs pos="85000">
                <a:srgbClr val="000000">
                  <a:alpha val="44705"/>
                </a:srgbClr>
              </a:gs>
              <a:gs pos="100000">
                <a:srgbClr val="000000">
                  <a:alpha val="44705"/>
                </a:srgbClr>
              </a:gs>
            </a:gsLst>
            <a:lin ang="1619866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dk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
        <p:nvSpPr>
          <p:cNvPr id="238" name="Google Shape;238;p28"/>
          <p:cNvSpPr/>
          <p:nvPr/>
        </p:nvSpPr>
        <p:spPr>
          <a:xfrm>
            <a:off x="3729896" y="1155500"/>
            <a:ext cx="84516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9" name="Google Shape;239;p28"/>
          <p:cNvSpPr/>
          <p:nvPr/>
        </p:nvSpPr>
        <p:spPr>
          <a:xfrm>
            <a:off x="0" y="0"/>
            <a:ext cx="3565200"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0" name="Google Shape;240;p28"/>
          <p:cNvSpPr txBox="1">
            <a:spLocks noGrp="1"/>
          </p:cNvSpPr>
          <p:nvPr>
            <p:ph type="title"/>
          </p:nvPr>
        </p:nvSpPr>
        <p:spPr>
          <a:xfrm>
            <a:off x="585098" y="637750"/>
            <a:ext cx="2762400" cy="5576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300"/>
              <a:buFont typeface="Play"/>
              <a:buNone/>
            </a:pPr>
            <a:r>
              <a:rPr lang="en-US" sz="3300" b="1">
                <a:solidFill>
                  <a:schemeClr val="lt1"/>
                </a:solidFill>
              </a:rPr>
              <a:t>Limitations &amp; Future Scope</a:t>
            </a:r>
            <a:endParaRPr/>
          </a:p>
        </p:txBody>
      </p:sp>
      <p:sp>
        <p:nvSpPr>
          <p:cNvPr id="241" name="Google Shape;241;p28"/>
          <p:cNvSpPr txBox="1">
            <a:spLocks noGrp="1"/>
          </p:cNvSpPr>
          <p:nvPr>
            <p:ph type="body" idx="1"/>
          </p:nvPr>
        </p:nvSpPr>
        <p:spPr>
          <a:xfrm>
            <a:off x="4033520" y="396240"/>
            <a:ext cx="6923640" cy="541054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100000"/>
              </a:lnSpc>
              <a:spcBef>
                <a:spcPts val="0"/>
              </a:spcBef>
              <a:spcAft>
                <a:spcPts val="0"/>
              </a:spcAft>
              <a:buNone/>
            </a:pPr>
            <a:endParaRPr sz="3100" dirty="0"/>
          </a:p>
          <a:p>
            <a:pPr marL="228600" lvl="0" indent="-228600" algn="l" rtl="0">
              <a:lnSpc>
                <a:spcPct val="100000"/>
              </a:lnSpc>
              <a:spcBef>
                <a:spcPts val="1000"/>
              </a:spcBef>
              <a:spcAft>
                <a:spcPts val="0"/>
              </a:spcAft>
              <a:buSzPct val="100000"/>
              <a:buChar char="•"/>
            </a:pPr>
            <a:r>
              <a:rPr lang="en-US" sz="7200" dirty="0"/>
              <a:t>ADVGRL , </a:t>
            </a:r>
            <a:r>
              <a:rPr lang="en-US" sz="7200" dirty="0" err="1"/>
              <a:t>ResNet</a:t>
            </a:r>
            <a:r>
              <a:rPr lang="en-US" sz="7200" dirty="0"/>
              <a:t> </a:t>
            </a:r>
            <a:endParaRPr sz="7200" dirty="0"/>
          </a:p>
          <a:p>
            <a:pPr marL="228600" lvl="0" indent="-228600" algn="l" rtl="0">
              <a:lnSpc>
                <a:spcPct val="100000"/>
              </a:lnSpc>
              <a:spcBef>
                <a:spcPts val="0"/>
              </a:spcBef>
              <a:spcAft>
                <a:spcPts val="0"/>
              </a:spcAft>
              <a:buSzPct val="100000"/>
              <a:buChar char="•"/>
            </a:pPr>
            <a:r>
              <a:rPr lang="en-US" sz="7200" dirty="0"/>
              <a:t>Improve training with rain weather. </a:t>
            </a:r>
            <a:endParaRPr sz="7200" dirty="0"/>
          </a:p>
          <a:p>
            <a:pPr marL="228600" lvl="0" indent="-228600" algn="l" rtl="0">
              <a:lnSpc>
                <a:spcPct val="100000"/>
              </a:lnSpc>
              <a:spcBef>
                <a:spcPts val="0"/>
              </a:spcBef>
              <a:spcAft>
                <a:spcPts val="0"/>
              </a:spcAft>
              <a:buSzPct val="100000"/>
              <a:buChar char="•"/>
            </a:pPr>
            <a:r>
              <a:rPr lang="en-US" sz="7200" dirty="0"/>
              <a:t>work on injecting the collab code locally with UI. </a:t>
            </a:r>
            <a:endParaRPr sz="7200" dirty="0"/>
          </a:p>
          <a:p>
            <a:pPr marL="228600" lvl="0" indent="-228600" algn="l" rtl="0">
              <a:lnSpc>
                <a:spcPct val="100000"/>
              </a:lnSpc>
              <a:spcBef>
                <a:spcPts val="0"/>
              </a:spcBef>
              <a:spcAft>
                <a:spcPts val="0"/>
              </a:spcAft>
              <a:buSzPct val="100000"/>
              <a:buChar char="•"/>
            </a:pPr>
            <a:r>
              <a:rPr lang="en-US" sz="7200" b="1" dirty="0"/>
              <a:t>Limited Weather Scenarios:</a:t>
            </a:r>
            <a:r>
              <a:rPr lang="en-US" sz="7200" dirty="0"/>
              <a:t> model mainly focuses on fog, rain, and snow, but may struggle with extreme scenarios (e.g., sandstorms).</a:t>
            </a:r>
            <a:endParaRPr sz="7200" dirty="0"/>
          </a:p>
          <a:p>
            <a:pPr marL="228600" lvl="0" indent="-228600" algn="l" rtl="0">
              <a:lnSpc>
                <a:spcPct val="100000"/>
              </a:lnSpc>
              <a:spcBef>
                <a:spcPts val="0"/>
              </a:spcBef>
              <a:spcAft>
                <a:spcPts val="0"/>
              </a:spcAft>
              <a:buSzPct val="100000"/>
              <a:buChar char="•"/>
            </a:pPr>
            <a:r>
              <a:rPr lang="en-US" sz="7200" b="1" dirty="0"/>
              <a:t>Computation Constraints:</a:t>
            </a:r>
            <a:r>
              <a:rPr lang="en-US" sz="7200" dirty="0"/>
              <a:t> Real-time processing is challenging on low-power devices without performance loss.</a:t>
            </a:r>
            <a:endParaRPr sz="7200" dirty="0"/>
          </a:p>
          <a:p>
            <a:pPr marL="228600" lvl="0" indent="-228600" algn="l" rtl="0">
              <a:lnSpc>
                <a:spcPct val="100000"/>
              </a:lnSpc>
              <a:spcBef>
                <a:spcPts val="0"/>
              </a:spcBef>
              <a:spcAft>
                <a:spcPts val="0"/>
              </a:spcAft>
              <a:buSzPct val="100000"/>
              <a:buChar char="•"/>
            </a:pPr>
            <a:r>
              <a:rPr lang="en-US" sz="7200" b="1" dirty="0"/>
              <a:t>Model Overfitting:</a:t>
            </a:r>
            <a:r>
              <a:rPr lang="en-US" sz="7200" dirty="0"/>
              <a:t> The domain adaptation might overfit to synthetic weather conditions, reducing real-world generalization.</a:t>
            </a:r>
            <a:endParaRPr sz="7200" dirty="0"/>
          </a:p>
          <a:p>
            <a:pPr marL="228600" lvl="0" indent="0" algn="l" rtl="0">
              <a:lnSpc>
                <a:spcPct val="100000"/>
              </a:lnSpc>
              <a:spcBef>
                <a:spcPts val="0"/>
              </a:spcBef>
              <a:spcAft>
                <a:spcPts val="0"/>
              </a:spcAft>
              <a:buNone/>
            </a:pPr>
            <a:endParaRPr sz="7200" dirty="0"/>
          </a:p>
          <a:p>
            <a:pPr marL="0" lvl="0" indent="0" algn="ctr" rtl="0">
              <a:lnSpc>
                <a:spcPct val="90000"/>
              </a:lnSpc>
              <a:spcBef>
                <a:spcPts val="1000"/>
              </a:spcBef>
              <a:spcAft>
                <a:spcPts val="0"/>
              </a:spcAft>
              <a:buClr>
                <a:schemeClr val="dk1"/>
              </a:buClr>
              <a:buSzPct val="30000"/>
              <a:buNone/>
            </a:pPr>
            <a:r>
              <a:rPr lang="en-US" sz="8000" b="1" dirty="0"/>
              <a:t>Future Work</a:t>
            </a:r>
            <a:endParaRPr sz="8000" b="1" dirty="0"/>
          </a:p>
          <a:p>
            <a:pPr marL="228600" lvl="0" indent="-228600" algn="l" rtl="0">
              <a:lnSpc>
                <a:spcPct val="115000"/>
              </a:lnSpc>
              <a:spcBef>
                <a:spcPts val="1200"/>
              </a:spcBef>
              <a:spcAft>
                <a:spcPts val="0"/>
              </a:spcAft>
              <a:buSzPct val="100000"/>
              <a:buChar char="•"/>
            </a:pPr>
            <a:r>
              <a:rPr lang="en-US" sz="7200" b="1" dirty="0"/>
              <a:t>Extended Weather Detection:</a:t>
            </a:r>
            <a:r>
              <a:rPr lang="en-US" sz="7200" dirty="0"/>
              <a:t> Expand model to detect extreme weather types (e.g., sandstorms, heavy hail).</a:t>
            </a:r>
            <a:endParaRPr sz="7200" dirty="0"/>
          </a:p>
          <a:p>
            <a:pPr marL="228600" lvl="0" indent="-228600" algn="l" rtl="0">
              <a:lnSpc>
                <a:spcPct val="115000"/>
              </a:lnSpc>
              <a:spcBef>
                <a:spcPts val="0"/>
              </a:spcBef>
              <a:spcAft>
                <a:spcPts val="0"/>
              </a:spcAft>
              <a:buSzPct val="100000"/>
              <a:buChar char="•"/>
            </a:pPr>
            <a:r>
              <a:rPr lang="en-US" sz="7200" b="1" dirty="0"/>
              <a:t>Optimization for Edge Devices:</a:t>
            </a:r>
            <a:r>
              <a:rPr lang="en-US" sz="7200" dirty="0"/>
              <a:t> Fine-tune the model for Jetson Nano and other edge devices, ensuring real-time performance.</a:t>
            </a:r>
            <a:endParaRPr sz="7200" dirty="0"/>
          </a:p>
          <a:p>
            <a:pPr marL="228600" lvl="0" indent="-190500" algn="l" rtl="0">
              <a:lnSpc>
                <a:spcPct val="90000"/>
              </a:lnSpc>
              <a:spcBef>
                <a:spcPts val="1000"/>
              </a:spcBef>
              <a:spcAft>
                <a:spcPts val="0"/>
              </a:spcAft>
              <a:buClr>
                <a:schemeClr val="dk1"/>
              </a:buClr>
              <a:buSzPct val="100000"/>
              <a:buChar char="•"/>
            </a:pPr>
            <a:r>
              <a:rPr lang="en-US" sz="7200" dirty="0"/>
              <a:t>Deploy model on </a:t>
            </a:r>
            <a:r>
              <a:rPr lang="en-US" sz="7200" b="1" dirty="0"/>
              <a:t>Jetson Nano</a:t>
            </a:r>
            <a:r>
              <a:rPr lang="en-US" sz="7200" dirty="0"/>
              <a:t> for on-board inference</a:t>
            </a:r>
            <a:endParaRPr sz="7200" dirty="0"/>
          </a:p>
          <a:p>
            <a:pPr marL="228600" lvl="0" indent="-228600" algn="l" rtl="0">
              <a:lnSpc>
                <a:spcPct val="115000"/>
              </a:lnSpc>
              <a:spcBef>
                <a:spcPts val="0"/>
              </a:spcBef>
              <a:spcAft>
                <a:spcPts val="0"/>
              </a:spcAft>
              <a:buSzPct val="100000"/>
              <a:buChar char="•"/>
            </a:pPr>
            <a:r>
              <a:rPr lang="en-US" sz="7200" dirty="0"/>
              <a:t>Have our model </a:t>
            </a:r>
            <a:r>
              <a:rPr lang="en-US" sz="7200" u="sng" dirty="0"/>
              <a:t>handle a completely new weather condition</a:t>
            </a:r>
            <a:r>
              <a:rPr lang="en-US" sz="7200" dirty="0"/>
              <a:t> </a:t>
            </a:r>
            <a:endParaRPr sz="8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4400"/>
              <a:buFont typeface="Play"/>
              <a:buNone/>
            </a:pPr>
            <a:r>
              <a:rPr lang="en-US" b="1" i="0" u="none" strike="noStrike">
                <a:solidFill>
                  <a:srgbClr val="000000"/>
                </a:solidFill>
              </a:rPr>
              <a:t>Conclusion &amp; Takeaway</a:t>
            </a:r>
            <a:br>
              <a:rPr lang="en-US" b="0" i="0" u="none" strike="noStrike">
                <a:solidFill>
                  <a:srgbClr val="000000"/>
                </a:solidFill>
              </a:rPr>
            </a:br>
            <a:endParaRPr/>
          </a:p>
        </p:txBody>
      </p:sp>
      <p:grpSp>
        <p:nvGrpSpPr>
          <p:cNvPr id="248" name="Google Shape;248;p29"/>
          <p:cNvGrpSpPr/>
          <p:nvPr/>
        </p:nvGrpSpPr>
        <p:grpSpPr>
          <a:xfrm>
            <a:off x="1050535" y="2295515"/>
            <a:ext cx="10090929" cy="3411557"/>
            <a:chOff x="212335" y="469890"/>
            <a:chExt cx="10090929" cy="3411557"/>
          </a:xfrm>
        </p:grpSpPr>
        <p:sp>
          <p:nvSpPr>
            <p:cNvPr id="249" name="Google Shape;249;p29"/>
            <p:cNvSpPr/>
            <p:nvPr/>
          </p:nvSpPr>
          <p:spPr>
            <a:xfrm>
              <a:off x="212335" y="469890"/>
              <a:ext cx="1335915" cy="1335915"/>
            </a:xfrm>
            <a:prstGeom prst="ellipse">
              <a:avLst/>
            </a:prstGeom>
            <a:solidFill>
              <a:srgbClr val="C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92877" y="750432"/>
              <a:ext cx="774830" cy="774830"/>
            </a:xfrm>
            <a:prstGeom prst="rect">
              <a:avLst/>
            </a:prstGeom>
            <a:blipFill rotWithShape="1">
              <a:blip r:embed="rId3">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1834517" y="469890"/>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txBox="1"/>
            <p:nvPr/>
          </p:nvSpPr>
          <p:spPr>
            <a:xfrm>
              <a:off x="1834517" y="469890"/>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Robustness matters in AI perception</a:t>
              </a:r>
              <a:endParaRPr sz="2400" b="0" i="0" u="none" strike="noStrike" cap="none">
                <a:solidFill>
                  <a:schemeClr val="dk1"/>
                </a:solidFill>
                <a:latin typeface="Arial"/>
                <a:ea typeface="Arial"/>
                <a:cs typeface="Arial"/>
                <a:sym typeface="Arial"/>
              </a:endParaRPr>
            </a:p>
          </p:txBody>
        </p:sp>
        <p:sp>
          <p:nvSpPr>
            <p:cNvPr id="253" name="Google Shape;253;p29"/>
            <p:cNvSpPr/>
            <p:nvPr/>
          </p:nvSpPr>
          <p:spPr>
            <a:xfrm>
              <a:off x="5532139" y="469890"/>
              <a:ext cx="1335915" cy="1335915"/>
            </a:xfrm>
            <a:prstGeom prst="ellipse">
              <a:avLst/>
            </a:prstGeom>
            <a:solidFill>
              <a:srgbClr val="C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5812681" y="750432"/>
              <a:ext cx="774830" cy="774830"/>
            </a:xfrm>
            <a:prstGeom prst="rect">
              <a:avLst/>
            </a:prstGeom>
            <a:blipFill rotWithShape="1">
              <a:blip r:embed="rId4">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7154322" y="469890"/>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txBox="1"/>
            <p:nvPr/>
          </p:nvSpPr>
          <p:spPr>
            <a:xfrm>
              <a:off x="7154322" y="469890"/>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Domain adaptation works — especially under fog and snow</a:t>
              </a:r>
              <a:endParaRPr sz="2400" b="0" i="0" u="none" strike="noStrike" cap="none">
                <a:solidFill>
                  <a:schemeClr val="dk1"/>
                </a:solidFill>
                <a:latin typeface="Arial"/>
                <a:ea typeface="Arial"/>
                <a:cs typeface="Arial"/>
                <a:sym typeface="Arial"/>
              </a:endParaRPr>
            </a:p>
          </p:txBody>
        </p:sp>
        <p:sp>
          <p:nvSpPr>
            <p:cNvPr id="257" name="Google Shape;257;p29"/>
            <p:cNvSpPr/>
            <p:nvPr/>
          </p:nvSpPr>
          <p:spPr>
            <a:xfrm>
              <a:off x="212335" y="2545532"/>
              <a:ext cx="1335915" cy="1335915"/>
            </a:xfrm>
            <a:prstGeom prst="ellipse">
              <a:avLst/>
            </a:prstGeom>
            <a:solidFill>
              <a:srgbClr val="C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492877" y="2826074"/>
              <a:ext cx="774830" cy="774830"/>
            </a:xfrm>
            <a:prstGeom prst="rect">
              <a:avLst/>
            </a:prstGeom>
            <a:blipFill rotWithShape="1">
              <a:blip r:embed="rId5">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1834517" y="2545532"/>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txBox="1"/>
            <p:nvPr/>
          </p:nvSpPr>
          <p:spPr>
            <a:xfrm>
              <a:off x="1834517" y="2545532"/>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Voice interaction increases usability</a:t>
              </a:r>
              <a:endParaRPr sz="2400" b="0" i="0" u="none" strike="noStrike" cap="none">
                <a:solidFill>
                  <a:schemeClr val="dk1"/>
                </a:solidFill>
                <a:latin typeface="Arial"/>
                <a:ea typeface="Arial"/>
                <a:cs typeface="Arial"/>
                <a:sym typeface="Arial"/>
              </a:endParaRPr>
            </a:p>
          </p:txBody>
        </p:sp>
        <p:sp>
          <p:nvSpPr>
            <p:cNvPr id="261" name="Google Shape;261;p29"/>
            <p:cNvSpPr/>
            <p:nvPr/>
          </p:nvSpPr>
          <p:spPr>
            <a:xfrm>
              <a:off x="5532139" y="2545532"/>
              <a:ext cx="1335915" cy="1335915"/>
            </a:xfrm>
            <a:prstGeom prst="ellipse">
              <a:avLst/>
            </a:prstGeom>
            <a:solidFill>
              <a:srgbClr val="CAD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5812681" y="2826074"/>
              <a:ext cx="774830" cy="774830"/>
            </a:xfrm>
            <a:prstGeom prst="rect">
              <a:avLst/>
            </a:prstGeom>
            <a:blipFill rotWithShape="1">
              <a:blip r:embed="rId6">
                <a:alphaModFix/>
              </a:blip>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7154322" y="2545532"/>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txBox="1"/>
            <p:nvPr/>
          </p:nvSpPr>
          <p:spPr>
            <a:xfrm>
              <a:off x="7154322" y="2545532"/>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Simple, scalable solution for real-world navigation</a:t>
              </a:r>
              <a:endParaRPr sz="2400" b="0" i="0" u="none" strike="noStrike" cap="none">
                <a:solidFill>
                  <a:schemeClr val="dk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1" name="Google Shape;271;p30"/>
          <p:cNvSpPr txBox="1">
            <a:spLocks noGrp="1"/>
          </p:cNvSpPr>
          <p:nvPr>
            <p:ph type="title"/>
          </p:nvPr>
        </p:nvSpPr>
        <p:spPr>
          <a:xfrm>
            <a:off x="331474" y="621625"/>
            <a:ext cx="3878700" cy="3573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100"/>
              <a:buFont typeface="Play"/>
              <a:buNone/>
            </a:pPr>
            <a:r>
              <a:rPr lang="en-US" sz="5100">
                <a:solidFill>
                  <a:schemeClr val="dk1"/>
                </a:solidFill>
                <a:latin typeface="Play"/>
                <a:ea typeface="Play"/>
                <a:cs typeface="Play"/>
                <a:sym typeface="Play"/>
              </a:rPr>
              <a:t>Team contribution </a:t>
            </a:r>
            <a:endParaRPr/>
          </a:p>
        </p:txBody>
      </p:sp>
      <p:sp>
        <p:nvSpPr>
          <p:cNvPr id="272" name="Google Shape;272;p30"/>
          <p:cNvSpPr/>
          <p:nvPr/>
        </p:nvSpPr>
        <p:spPr>
          <a:xfrm>
            <a:off x="643278" y="4409267"/>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273" name="Google Shape;273;p30"/>
          <p:cNvGraphicFramePr/>
          <p:nvPr/>
        </p:nvGraphicFramePr>
        <p:xfrm>
          <a:off x="4654296" y="766529"/>
          <a:ext cx="7214600" cy="5297575"/>
        </p:xfrm>
        <a:graphic>
          <a:graphicData uri="http://schemas.openxmlformats.org/drawingml/2006/table">
            <a:tbl>
              <a:tblPr firstRow="1" bandRow="1">
                <a:noFill/>
                <a:tableStyleId>{4F398620-9087-45C3-B03B-D976436D51CA}</a:tableStyleId>
              </a:tblPr>
              <a:tblGrid>
                <a:gridCol w="2089500">
                  <a:extLst>
                    <a:ext uri="{9D8B030D-6E8A-4147-A177-3AD203B41FA5}">
                      <a16:colId xmlns:a16="http://schemas.microsoft.com/office/drawing/2014/main" val="20000"/>
                    </a:ext>
                  </a:extLst>
                </a:gridCol>
                <a:gridCol w="5125100">
                  <a:extLst>
                    <a:ext uri="{9D8B030D-6E8A-4147-A177-3AD203B41FA5}">
                      <a16:colId xmlns:a16="http://schemas.microsoft.com/office/drawing/2014/main" val="20001"/>
                    </a:ext>
                  </a:extLst>
                </a:gridCol>
              </a:tblGrid>
              <a:tr h="479950">
                <a:tc>
                  <a:txBody>
                    <a:bodyPr/>
                    <a:lstStyle/>
                    <a:p>
                      <a:pPr marL="0" marR="0" lvl="0" indent="0" algn="ctr" rtl="0">
                        <a:spcBef>
                          <a:spcPts val="0"/>
                        </a:spcBef>
                        <a:spcAft>
                          <a:spcPts val="0"/>
                        </a:spcAft>
                        <a:buNone/>
                      </a:pPr>
                      <a:r>
                        <a:rPr lang="en-US" sz="1400" b="1" i="1" u="sng" strike="noStrike" cap="none">
                          <a:solidFill>
                            <a:schemeClr val="dk1"/>
                          </a:solidFill>
                        </a:rPr>
                        <a:t>MEMBER</a:t>
                      </a:r>
                      <a:endParaRPr/>
                    </a:p>
                  </a:txBody>
                  <a:tcPr marL="109075" marR="109075" marT="109075" marB="10907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i="1" u="sng" strike="noStrike" cap="none">
                          <a:solidFill>
                            <a:schemeClr val="dk1"/>
                          </a:solidFill>
                        </a:rPr>
                        <a:t>ROLE</a:t>
                      </a:r>
                      <a:endParaRPr/>
                    </a:p>
                  </a:txBody>
                  <a:tcPr marL="109075" marR="109075" marT="109075" marB="109075"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89000">
                <a:tc>
                  <a:txBody>
                    <a:bodyPr/>
                    <a:lstStyle/>
                    <a:p>
                      <a:pPr marL="0" marR="0" lvl="0" indent="0" algn="l" rtl="0">
                        <a:spcBef>
                          <a:spcPts val="0"/>
                        </a:spcBef>
                        <a:spcAft>
                          <a:spcPts val="0"/>
                        </a:spcAft>
                        <a:buNone/>
                      </a:pPr>
                      <a:r>
                        <a:rPr lang="en-US" sz="1900" u="none" strike="noStrike" cap="none">
                          <a:solidFill>
                            <a:schemeClr val="dk1"/>
                          </a:solidFill>
                        </a:rPr>
                        <a:t>Samaa Seif</a:t>
                      </a:r>
                      <a:endParaRPr/>
                    </a:p>
                  </a:txBody>
                  <a:tcPr marL="109075" marR="109075" marT="54550" marB="109075" anchor="ctr">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900" cap="none">
                          <a:solidFill>
                            <a:schemeClr val="dk1"/>
                          </a:solidFill>
                        </a:rPr>
                        <a:t>Project Director</a:t>
                      </a:r>
                      <a:r>
                        <a:rPr lang="en-US" sz="1900"/>
                        <a:t> (logic, resources and task assignments)</a:t>
                      </a:r>
                      <a:r>
                        <a:rPr lang="en-US" sz="1900" cap="none">
                          <a:solidFill>
                            <a:schemeClr val="dk1"/>
                          </a:solidFill>
                        </a:rPr>
                        <a:t>, Documentation, voice system.</a:t>
                      </a:r>
                      <a:endParaRPr/>
                    </a:p>
                  </a:txBody>
                  <a:tcPr marL="109075" marR="109075" marT="54550" marB="10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79875">
                <a:tc>
                  <a:txBody>
                    <a:bodyPr/>
                    <a:lstStyle/>
                    <a:p>
                      <a:pPr marL="0" marR="0" lvl="0" indent="0" algn="l" rtl="0">
                        <a:spcBef>
                          <a:spcPts val="0"/>
                        </a:spcBef>
                        <a:spcAft>
                          <a:spcPts val="0"/>
                        </a:spcAft>
                        <a:buNone/>
                      </a:pPr>
                      <a:r>
                        <a:rPr lang="en-US" sz="1900" cap="none">
                          <a:solidFill>
                            <a:schemeClr val="dk1"/>
                          </a:solidFill>
                        </a:rPr>
                        <a:t>Umar Umar</a:t>
                      </a:r>
                      <a:endParaRPr/>
                    </a:p>
                  </a:txBody>
                  <a:tcPr marL="109075" marR="109075" marT="54550" marB="10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chemeClr val="dk1"/>
                        </a:buClr>
                        <a:buSzPts val="1900"/>
                        <a:buFont typeface="Arial"/>
                        <a:buNone/>
                      </a:pPr>
                      <a:r>
                        <a:rPr lang="en-US" sz="1900" cap="none">
                          <a:solidFill>
                            <a:schemeClr val="dk1"/>
                          </a:solidFill>
                        </a:rPr>
                        <a:t>Data trainer, Object detection, YOLOv5 model, domain adaptation, tuned detection thresholds. </a:t>
                      </a:r>
                      <a:endParaRPr/>
                    </a:p>
                  </a:txBody>
                  <a:tcPr marL="109075" marR="109075" marT="54550" marB="10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1079875">
                <a:tc>
                  <a:txBody>
                    <a:bodyPr/>
                    <a:lstStyle/>
                    <a:p>
                      <a:pPr marL="0" marR="0" lvl="0" indent="0" algn="l" rtl="0">
                        <a:spcBef>
                          <a:spcPts val="0"/>
                        </a:spcBef>
                        <a:spcAft>
                          <a:spcPts val="0"/>
                        </a:spcAft>
                        <a:buNone/>
                      </a:pPr>
                      <a:r>
                        <a:rPr lang="en-US" sz="1900" cap="none">
                          <a:solidFill>
                            <a:schemeClr val="dk1"/>
                          </a:solidFill>
                        </a:rPr>
                        <a:t>Alina Antonova</a:t>
                      </a:r>
                      <a:endParaRPr/>
                    </a:p>
                  </a:txBody>
                  <a:tcPr marL="109075" marR="109075" marT="54550" marB="109075" anchor="ctr">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900"/>
                        <a:buFont typeface="Arial"/>
                        <a:buNone/>
                      </a:pPr>
                      <a:r>
                        <a:rPr lang="en-US" sz="1900" cap="none">
                          <a:solidFill>
                            <a:schemeClr val="dk1"/>
                          </a:solidFill>
                        </a:rPr>
                        <a:t>Weather classifier, synthetic data, augmentation, developed a fog augmentation pipeline with OpenCV.</a:t>
                      </a:r>
                      <a:endParaRPr/>
                    </a:p>
                  </a:txBody>
                  <a:tcPr marL="109075" marR="109075" marT="54550" marB="10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79875">
                <a:tc>
                  <a:txBody>
                    <a:bodyPr/>
                    <a:lstStyle/>
                    <a:p>
                      <a:pPr marL="0" marR="0" lvl="0" indent="0" algn="l" rtl="0">
                        <a:spcBef>
                          <a:spcPts val="0"/>
                        </a:spcBef>
                        <a:spcAft>
                          <a:spcPts val="0"/>
                        </a:spcAft>
                        <a:buNone/>
                      </a:pPr>
                      <a:r>
                        <a:rPr lang="en-US" sz="1900" cap="none">
                          <a:solidFill>
                            <a:schemeClr val="dk1"/>
                          </a:solidFill>
                        </a:rPr>
                        <a:t>Amine Boughou</a:t>
                      </a:r>
                      <a:endParaRPr sz="1900" cap="none">
                        <a:solidFill>
                          <a:schemeClr val="dk1"/>
                        </a:solidFill>
                      </a:endParaRPr>
                    </a:p>
                  </a:txBody>
                  <a:tcPr marL="109075" marR="109075" marT="54550" marB="10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chemeClr val="dk1"/>
                        </a:buClr>
                        <a:buSzPts val="1900"/>
                        <a:buFont typeface="Arial"/>
                        <a:buNone/>
                      </a:pPr>
                      <a:r>
                        <a:rPr lang="en-US" sz="1900" cap="none">
                          <a:solidFill>
                            <a:schemeClr val="dk1"/>
                          </a:solidFill>
                        </a:rPr>
                        <a:t>Image enhancement, low-light testing, tuned detection thresholds.</a:t>
                      </a:r>
                      <a:endParaRPr/>
                    </a:p>
                    <a:p>
                      <a:pPr marL="0" marR="0" lvl="0" indent="0" algn="l" rtl="0">
                        <a:spcBef>
                          <a:spcPts val="0"/>
                        </a:spcBef>
                        <a:spcAft>
                          <a:spcPts val="0"/>
                        </a:spcAft>
                        <a:buNone/>
                      </a:pPr>
                      <a:endParaRPr sz="1900" cap="none">
                        <a:solidFill>
                          <a:schemeClr val="dk1"/>
                        </a:solidFill>
                      </a:endParaRPr>
                    </a:p>
                  </a:txBody>
                  <a:tcPr marL="109075" marR="109075" marT="54550" marB="10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789000">
                <a:tc>
                  <a:txBody>
                    <a:bodyPr/>
                    <a:lstStyle/>
                    <a:p>
                      <a:pPr marL="0" marR="0" lvl="0" indent="0" algn="l" rtl="0">
                        <a:spcBef>
                          <a:spcPts val="0"/>
                        </a:spcBef>
                        <a:spcAft>
                          <a:spcPts val="0"/>
                        </a:spcAft>
                        <a:buNone/>
                      </a:pPr>
                      <a:r>
                        <a:rPr lang="en-US" sz="1900" cap="none">
                          <a:solidFill>
                            <a:schemeClr val="dk1"/>
                          </a:solidFill>
                        </a:rPr>
                        <a:t>Ataah Habibi</a:t>
                      </a:r>
                      <a:endParaRPr/>
                    </a:p>
                  </a:txBody>
                  <a:tcPr marL="109075" marR="109075" marT="54550" marB="109075" anchor="ctr">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900" cap="none">
                          <a:solidFill>
                            <a:schemeClr val="dk1"/>
                          </a:solidFill>
                        </a:rPr>
                        <a:t>UI development, Voice interaction workflow </a:t>
                      </a:r>
                      <a:r>
                        <a:rPr lang="en-US" sz="1900"/>
                        <a:t>debugging</a:t>
                      </a:r>
                      <a:r>
                        <a:rPr lang="en-US" sz="1900" cap="none">
                          <a:solidFill>
                            <a:schemeClr val="dk1"/>
                          </a:solidFill>
                        </a:rPr>
                        <a:t>, Final implementation. </a:t>
                      </a:r>
                      <a:endParaRPr/>
                    </a:p>
                  </a:txBody>
                  <a:tcPr marL="109075" marR="109075" marT="54550" marB="10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31"/>
          <p:cNvSpPr/>
          <p:nvPr/>
        </p:nvSpPr>
        <p:spPr>
          <a:xfrm>
            <a:off x="3740383" y="0"/>
            <a:ext cx="84516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9" name="Google Shape;279;p31"/>
          <p:cNvSpPr/>
          <p:nvPr/>
        </p:nvSpPr>
        <p:spPr>
          <a:xfrm>
            <a:off x="0" y="0"/>
            <a:ext cx="3565200"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0" name="Google Shape;280;p31"/>
          <p:cNvSpPr txBox="1">
            <a:spLocks noGrp="1"/>
          </p:cNvSpPr>
          <p:nvPr>
            <p:ph type="title"/>
          </p:nvPr>
        </p:nvSpPr>
        <p:spPr>
          <a:xfrm>
            <a:off x="585098" y="637750"/>
            <a:ext cx="2762400" cy="5576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300"/>
              <a:buFont typeface="Play"/>
              <a:buNone/>
            </a:pPr>
            <a:r>
              <a:rPr lang="en-US" sz="3300" b="1">
                <a:solidFill>
                  <a:schemeClr val="lt1"/>
                </a:solidFill>
              </a:rPr>
              <a:t>References</a:t>
            </a:r>
            <a:endParaRPr sz="3300" b="1">
              <a:solidFill>
                <a:schemeClr val="lt1"/>
              </a:solidFill>
            </a:endParaRPr>
          </a:p>
          <a:p>
            <a:pPr marL="0" lvl="0" indent="0" algn="l" rtl="0">
              <a:lnSpc>
                <a:spcPct val="90000"/>
              </a:lnSpc>
              <a:spcBef>
                <a:spcPts val="0"/>
              </a:spcBef>
              <a:spcAft>
                <a:spcPts val="0"/>
              </a:spcAft>
              <a:buClr>
                <a:schemeClr val="lt1"/>
              </a:buClr>
              <a:buSzPts val="3300"/>
              <a:buFont typeface="Play"/>
              <a:buNone/>
            </a:pPr>
            <a:r>
              <a:rPr lang="en-US" sz="3300" b="1">
                <a:solidFill>
                  <a:schemeClr val="lt1"/>
                </a:solidFill>
              </a:rPr>
              <a:t>&amp; </a:t>
            </a:r>
            <a:endParaRPr sz="3300" b="1">
              <a:solidFill>
                <a:schemeClr val="lt1"/>
              </a:solidFill>
            </a:endParaRPr>
          </a:p>
          <a:p>
            <a:pPr marL="0" lvl="0" indent="0" algn="l" rtl="0">
              <a:lnSpc>
                <a:spcPct val="90000"/>
              </a:lnSpc>
              <a:spcBef>
                <a:spcPts val="0"/>
              </a:spcBef>
              <a:spcAft>
                <a:spcPts val="0"/>
              </a:spcAft>
              <a:buClr>
                <a:schemeClr val="lt1"/>
              </a:buClr>
              <a:buSzPts val="3300"/>
              <a:buFont typeface="Play"/>
              <a:buNone/>
            </a:pPr>
            <a:r>
              <a:rPr lang="en-US" sz="3300" b="1">
                <a:solidFill>
                  <a:schemeClr val="lt1"/>
                </a:solidFill>
              </a:rPr>
              <a:t>Resources</a:t>
            </a:r>
            <a:endParaRPr sz="3300" b="1">
              <a:solidFill>
                <a:schemeClr val="lt1"/>
              </a:solidFill>
            </a:endParaRPr>
          </a:p>
          <a:p>
            <a:pPr marL="0" lvl="0" indent="0" algn="l" rtl="0">
              <a:lnSpc>
                <a:spcPct val="90000"/>
              </a:lnSpc>
              <a:spcBef>
                <a:spcPts val="0"/>
              </a:spcBef>
              <a:spcAft>
                <a:spcPts val="0"/>
              </a:spcAft>
              <a:buClr>
                <a:schemeClr val="lt1"/>
              </a:buClr>
              <a:buSzPts val="3300"/>
              <a:buFont typeface="Play"/>
              <a:buNone/>
            </a:pPr>
            <a:r>
              <a:rPr lang="en-US" sz="3300" b="1">
                <a:solidFill>
                  <a:schemeClr val="lt1"/>
                </a:solidFill>
              </a:rPr>
              <a:t>  </a:t>
            </a:r>
            <a:endParaRPr/>
          </a:p>
        </p:txBody>
      </p:sp>
      <p:sp>
        <p:nvSpPr>
          <p:cNvPr id="281" name="Google Shape;281;p31"/>
          <p:cNvSpPr/>
          <p:nvPr/>
        </p:nvSpPr>
        <p:spPr>
          <a:xfrm>
            <a:off x="4654733" y="643465"/>
            <a:ext cx="457200" cy="45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2" name="Google Shape;282;p31"/>
          <p:cNvSpPr txBox="1"/>
          <p:nvPr/>
        </p:nvSpPr>
        <p:spPr>
          <a:xfrm>
            <a:off x="3740375" y="312300"/>
            <a:ext cx="8179500" cy="681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700" b="1">
              <a:solidFill>
                <a:schemeClr val="dk1"/>
              </a:solidFill>
            </a:endParaRPr>
          </a:p>
          <a:p>
            <a:pPr marL="457200" lvl="0" indent="0" algn="l" rtl="0">
              <a:lnSpc>
                <a:spcPct val="115000"/>
              </a:lnSpc>
              <a:spcBef>
                <a:spcPts val="1200"/>
              </a:spcBef>
              <a:spcAft>
                <a:spcPts val="0"/>
              </a:spcAft>
              <a:buNone/>
            </a:pPr>
            <a:r>
              <a:rPr lang="en-US" sz="2000">
                <a:solidFill>
                  <a:schemeClr val="dk1"/>
                </a:solidFill>
              </a:rPr>
              <a:t>[1] Li et al., “Domain Adaptive Object Detection for Autonomous Driving Under Foggy Weather,” WACV 2023.</a:t>
            </a:r>
            <a:endParaRPr sz="2000">
              <a:solidFill>
                <a:schemeClr val="dk1"/>
              </a:solidFill>
            </a:endParaRPr>
          </a:p>
          <a:p>
            <a:pPr marL="457200" lvl="0" indent="0" algn="l" rtl="0">
              <a:lnSpc>
                <a:spcPct val="115000"/>
              </a:lnSpc>
              <a:spcBef>
                <a:spcPts val="1200"/>
              </a:spcBef>
              <a:spcAft>
                <a:spcPts val="0"/>
              </a:spcAft>
              <a:buNone/>
            </a:pPr>
            <a:r>
              <a:rPr lang="en-US" sz="2000">
                <a:solidFill>
                  <a:schemeClr val="dk1"/>
                </a:solidFill>
              </a:rPr>
              <a:t>[2] Foggy Cityscapes Dataset: </a:t>
            </a:r>
            <a:r>
              <a:rPr lang="en-US" sz="1700" u="sng">
                <a:solidFill>
                  <a:schemeClr val="hlink"/>
                </a:solidFill>
                <a:hlinkClick r:id="rId3"/>
              </a:rPr>
              <a:t>https://www.cityscapes-dataset.com/</a:t>
            </a:r>
            <a:br>
              <a:rPr lang="en-US" sz="2600">
                <a:solidFill>
                  <a:schemeClr val="dk1"/>
                </a:solidFill>
              </a:rPr>
            </a:br>
            <a:r>
              <a:rPr lang="en-US" sz="2000">
                <a:solidFill>
                  <a:schemeClr val="dk1"/>
                </a:solidFill>
              </a:rPr>
              <a:t>[3] Bijelic et al., “Seeing Through Fog Without Seeing Fog: Deep Multimodal Sensor Fusion in Unseen Adverse Weather,” 2020.</a:t>
            </a:r>
            <a:br>
              <a:rPr lang="en-US" sz="2000">
                <a:solidFill>
                  <a:schemeClr val="dk1"/>
                </a:solidFill>
              </a:rPr>
            </a:br>
            <a:r>
              <a:rPr lang="en-US" sz="2000">
                <a:solidFill>
                  <a:schemeClr val="dk1"/>
                </a:solidFill>
              </a:rPr>
              <a:t>[4] Michaelis et al., “Weather-Invariant Object Detection via Multi-Task Learning,” arXiv 2019.</a:t>
            </a:r>
            <a:br>
              <a:rPr lang="en-US" sz="2000">
                <a:solidFill>
                  <a:schemeClr val="dk1"/>
                </a:solidFill>
              </a:rPr>
            </a:br>
            <a:r>
              <a:rPr lang="en-US" sz="2000">
                <a:solidFill>
                  <a:schemeClr val="dk1"/>
                </a:solidFill>
              </a:rPr>
              <a:t>[5] Zhang et al., “Fog-Aware Adaptive YOLO,” 2023.</a:t>
            </a:r>
            <a:br>
              <a:rPr lang="en-US" sz="2000">
                <a:solidFill>
                  <a:schemeClr val="dk1"/>
                </a:solidFill>
              </a:rPr>
            </a:br>
            <a:r>
              <a:rPr lang="en-US" sz="2000">
                <a:solidFill>
                  <a:schemeClr val="dk1"/>
                </a:solidFill>
              </a:rPr>
              <a:t>[6] BDD100K Dataset: https://bdd-data.berkeley.edu</a:t>
            </a:r>
            <a:br>
              <a:rPr lang="en-US" sz="2000">
                <a:solidFill>
                  <a:schemeClr val="dk1"/>
                </a:solidFill>
              </a:rPr>
            </a:br>
            <a:r>
              <a:rPr lang="en-US" sz="2000">
                <a:solidFill>
                  <a:schemeClr val="dk1"/>
                </a:solidFill>
              </a:rPr>
              <a:t>[7] OpenCV Python Documentation: https://docs.opencv.org</a:t>
            </a:r>
            <a:br>
              <a:rPr lang="en-US" sz="2000">
                <a:solidFill>
                  <a:schemeClr val="dk1"/>
                </a:solidFill>
              </a:rPr>
            </a:br>
            <a:r>
              <a:rPr lang="en-US" sz="2000">
                <a:solidFill>
                  <a:schemeClr val="dk1"/>
                </a:solidFill>
              </a:rPr>
              <a:t>[8] Pyttsx3 Documentation: </a:t>
            </a:r>
            <a:r>
              <a:rPr lang="en-US" sz="2000" u="sng">
                <a:solidFill>
                  <a:schemeClr val="hlink"/>
                </a:solidFill>
                <a:hlinkClick r:id="rId4"/>
              </a:rPr>
              <a:t>https://pyttsx3.readthedocs.io</a:t>
            </a:r>
            <a:endParaRPr sz="2000">
              <a:solidFill>
                <a:schemeClr val="dk1"/>
              </a:solidFill>
            </a:endParaRPr>
          </a:p>
          <a:p>
            <a:pPr marL="0" lvl="0" indent="0" algn="ctr" rtl="0">
              <a:spcBef>
                <a:spcPts val="1200"/>
              </a:spcBef>
              <a:spcAft>
                <a:spcPts val="0"/>
              </a:spcAft>
              <a:buNone/>
            </a:pPr>
            <a:r>
              <a:rPr lang="en-US" sz="2000" b="1">
                <a:solidFill>
                  <a:schemeClr val="dk1"/>
                </a:solidFill>
              </a:rPr>
              <a:t>Google Colab</a:t>
            </a:r>
            <a:endParaRPr sz="2000" b="1">
              <a:solidFill>
                <a:schemeClr val="dk1"/>
              </a:solidFill>
            </a:endParaRPr>
          </a:p>
          <a:p>
            <a:pPr marL="0" lvl="0" indent="0" algn="ctr" rtl="0">
              <a:spcBef>
                <a:spcPts val="0"/>
              </a:spcBef>
              <a:spcAft>
                <a:spcPts val="0"/>
              </a:spcAft>
              <a:buNone/>
            </a:pPr>
            <a:r>
              <a:rPr lang="en-US" sz="2000">
                <a:solidFill>
                  <a:schemeClr val="dk1"/>
                </a:solidFill>
              </a:rPr>
              <a:t>Github </a:t>
            </a:r>
            <a:endParaRPr sz="2000">
              <a:solidFill>
                <a:schemeClr val="dk1"/>
              </a:solidFill>
            </a:endParaRPr>
          </a:p>
          <a:p>
            <a:pPr marL="0" lvl="0" indent="0" algn="ctr" rtl="0">
              <a:spcBef>
                <a:spcPts val="0"/>
              </a:spcBef>
              <a:spcAft>
                <a:spcPts val="0"/>
              </a:spcAft>
              <a:buNone/>
            </a:pPr>
            <a:r>
              <a:rPr lang="en-US" sz="2000">
                <a:solidFill>
                  <a:schemeClr val="dk1"/>
                </a:solidFill>
              </a:rPr>
              <a:t>Notion </a:t>
            </a:r>
            <a:endParaRPr sz="2000">
              <a:solidFill>
                <a:schemeClr val="dk1"/>
              </a:solidFill>
            </a:endParaRPr>
          </a:p>
          <a:p>
            <a:pPr marL="0" lvl="0" indent="0" algn="ctr" rtl="0">
              <a:spcBef>
                <a:spcPts val="0"/>
              </a:spcBef>
              <a:spcAft>
                <a:spcPts val="0"/>
              </a:spcAft>
              <a:buNone/>
            </a:pPr>
            <a:r>
              <a:rPr lang="en-US" sz="2000">
                <a:solidFill>
                  <a:schemeClr val="dk1"/>
                </a:solidFill>
              </a:rPr>
              <a:t>Youtube </a:t>
            </a:r>
            <a:endParaRPr sz="2000">
              <a:solidFill>
                <a:schemeClr val="dk1"/>
              </a:solidFill>
            </a:endParaRPr>
          </a:p>
          <a:p>
            <a:pPr marL="0" lvl="0" indent="0" algn="ctr" rtl="0">
              <a:spcBef>
                <a:spcPts val="0"/>
              </a:spcBef>
              <a:spcAft>
                <a:spcPts val="0"/>
              </a:spcAft>
              <a:buNone/>
            </a:pPr>
            <a:r>
              <a:rPr lang="en-US" sz="2000">
                <a:solidFill>
                  <a:schemeClr val="dk1"/>
                </a:solidFill>
              </a:rPr>
              <a:t>Cambridge Libraries. </a:t>
            </a:r>
            <a:endParaRPr sz="2000">
              <a:solidFill>
                <a:schemeClr val="dk1"/>
              </a:solidFill>
            </a:endParaRPr>
          </a:p>
          <a:p>
            <a:pPr marL="0" lvl="0" indent="0" algn="ctr" rtl="0">
              <a:spcBef>
                <a:spcPts val="0"/>
              </a:spcBef>
              <a:spcAft>
                <a:spcPts val="0"/>
              </a:spcAft>
              <a:buNone/>
            </a:pPr>
            <a:endParaRPr sz="2800" b="1">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p14"/>
          <p:cNvSpPr/>
          <p:nvPr/>
        </p:nvSpPr>
        <p:spPr>
          <a:xfrm>
            <a:off x="0" y="0"/>
            <a:ext cx="4059050" cy="68580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1" name="Google Shape;101;p14"/>
          <p:cNvSpPr txBox="1">
            <a:spLocks noGrp="1"/>
          </p:cNvSpPr>
          <p:nvPr>
            <p:ph type="title"/>
          </p:nvPr>
        </p:nvSpPr>
        <p:spPr>
          <a:xfrm>
            <a:off x="315925" y="914075"/>
            <a:ext cx="3427200" cy="436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500"/>
              <a:buFont typeface="Play"/>
              <a:buNone/>
            </a:pPr>
            <a:br>
              <a:rPr lang="en-US" sz="2500" b="1" i="0" u="none" strike="noStrike">
                <a:solidFill>
                  <a:srgbClr val="FFFFFF"/>
                </a:solidFill>
                <a:latin typeface="Play"/>
                <a:ea typeface="Play"/>
                <a:cs typeface="Play"/>
                <a:sym typeface="Play"/>
              </a:rPr>
            </a:br>
            <a:br>
              <a:rPr lang="en-US" sz="2500" b="1" i="0" u="none" strike="noStrike">
                <a:solidFill>
                  <a:srgbClr val="FFFFFF"/>
                </a:solidFill>
                <a:latin typeface="Play"/>
                <a:ea typeface="Play"/>
                <a:cs typeface="Play"/>
                <a:sym typeface="Play"/>
              </a:rPr>
            </a:br>
            <a:r>
              <a:rPr lang="en-US" sz="2500" b="1" i="0" u="none" strike="noStrike">
                <a:solidFill>
                  <a:srgbClr val="FFFFFF"/>
                </a:solidFill>
                <a:latin typeface="Play"/>
                <a:ea typeface="Play"/>
                <a:cs typeface="Play"/>
                <a:sym typeface="Play"/>
              </a:rPr>
              <a:t>Challenge:</a:t>
            </a:r>
            <a:r>
              <a:rPr lang="en-US" sz="2500" b="0" i="0" u="none" strike="noStrike">
                <a:solidFill>
                  <a:srgbClr val="FFFFFF"/>
                </a:solidFill>
                <a:latin typeface="Play"/>
                <a:ea typeface="Play"/>
                <a:cs typeface="Play"/>
                <a:sym typeface="Play"/>
              </a:rPr>
              <a:t> Adverse weather degrades object detection accuracy in autonomous systems</a:t>
            </a:r>
            <a:br>
              <a:rPr lang="en-US" sz="2500" b="0" i="0" u="none" strike="noStrike">
                <a:solidFill>
                  <a:srgbClr val="FFFFFF"/>
                </a:solidFill>
                <a:latin typeface="Play"/>
                <a:ea typeface="Play"/>
                <a:cs typeface="Play"/>
                <a:sym typeface="Play"/>
              </a:rPr>
            </a:br>
            <a:br>
              <a:rPr lang="en-US" sz="2500" b="0" i="0" u="none" strike="noStrike">
                <a:solidFill>
                  <a:srgbClr val="FFFFFF"/>
                </a:solidFill>
                <a:latin typeface="Play"/>
                <a:ea typeface="Play"/>
                <a:cs typeface="Play"/>
                <a:sym typeface="Play"/>
              </a:rPr>
            </a:br>
            <a:endParaRPr sz="2500">
              <a:solidFill>
                <a:srgbClr val="FFFFFF"/>
              </a:solidFill>
              <a:latin typeface="Play"/>
              <a:ea typeface="Play"/>
              <a:cs typeface="Play"/>
              <a:sym typeface="Play"/>
            </a:endParaRPr>
          </a:p>
        </p:txBody>
      </p:sp>
      <p:sp>
        <p:nvSpPr>
          <p:cNvPr id="102" name="Google Shape;102;p14"/>
          <p:cNvSpPr txBox="1">
            <a:spLocks noGrp="1"/>
          </p:cNvSpPr>
          <p:nvPr>
            <p:ph type="body" idx="1"/>
          </p:nvPr>
        </p:nvSpPr>
        <p:spPr>
          <a:xfrm>
            <a:off x="4439943" y="914075"/>
            <a:ext cx="3448445" cy="1730676"/>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b="1" i="0" u="none" strike="noStrike" dirty="0"/>
              <a:t>Goal:</a:t>
            </a:r>
            <a:r>
              <a:rPr lang="en-US" sz="2000" b="0" i="0" u="none" strike="noStrike" dirty="0"/>
              <a:t> </a:t>
            </a:r>
            <a:r>
              <a:rPr lang="en-US" sz="2000" dirty="0"/>
              <a:t>Enhance safety and perception using domain adaptation in real-time </a:t>
            </a:r>
            <a:endParaRPr sz="2000" dirty="0"/>
          </a:p>
          <a:p>
            <a:pPr marL="228600" lvl="0" indent="0" algn="l" rtl="0">
              <a:lnSpc>
                <a:spcPct val="90000"/>
              </a:lnSpc>
              <a:spcBef>
                <a:spcPts val="0"/>
              </a:spcBef>
              <a:spcAft>
                <a:spcPts val="0"/>
              </a:spcAft>
              <a:buNone/>
            </a:pPr>
            <a:endParaRPr sz="2000" dirty="0"/>
          </a:p>
          <a:p>
            <a:pPr marL="228600" lvl="0" indent="-101600" algn="l" rtl="0">
              <a:lnSpc>
                <a:spcPct val="90000"/>
              </a:lnSpc>
              <a:spcBef>
                <a:spcPts val="1000"/>
              </a:spcBef>
              <a:spcAft>
                <a:spcPts val="0"/>
              </a:spcAft>
              <a:buClr>
                <a:schemeClr val="dk1"/>
              </a:buClr>
              <a:buSzPts val="2000"/>
              <a:buNone/>
            </a:pPr>
            <a:endParaRPr sz="2000" dirty="0"/>
          </a:p>
        </p:txBody>
      </p:sp>
      <p:cxnSp>
        <p:nvCxnSpPr>
          <p:cNvPr id="103" name="Google Shape;103;p14"/>
          <p:cNvCxnSpPr/>
          <p:nvPr/>
        </p:nvCxnSpPr>
        <p:spPr>
          <a:xfrm>
            <a:off x="8129871" y="1412488"/>
            <a:ext cx="0" cy="3657600"/>
          </a:xfrm>
          <a:prstGeom prst="straightConnector1">
            <a:avLst/>
          </a:prstGeom>
          <a:noFill/>
          <a:ln w="12700" cap="flat" cmpd="sng">
            <a:solidFill>
              <a:srgbClr val="7F7F7F"/>
            </a:solidFill>
            <a:prstDash val="solid"/>
            <a:miter lim="800000"/>
            <a:headEnd type="none" w="sm" len="sm"/>
            <a:tailEnd type="none" w="sm" len="sm"/>
          </a:ln>
        </p:spPr>
      </p:cxnSp>
      <p:sp>
        <p:nvSpPr>
          <p:cNvPr id="104" name="Google Shape;104;p14"/>
          <p:cNvSpPr txBox="1"/>
          <p:nvPr/>
        </p:nvSpPr>
        <p:spPr>
          <a:xfrm>
            <a:off x="8451600" y="489850"/>
            <a:ext cx="3577200" cy="5932800"/>
          </a:xfrm>
          <a:prstGeom prst="rect">
            <a:avLst/>
          </a:prstGeom>
          <a:noFill/>
          <a:ln>
            <a:noFill/>
          </a:ln>
        </p:spPr>
        <p:txBody>
          <a:bodyPr spcFirstLastPara="1" wrap="square" lIns="91425" tIns="45700" rIns="91425" bIns="45700" anchor="t" anchorCtr="0">
            <a:normAutofit/>
          </a:bodyPr>
          <a:lstStyle/>
          <a:p>
            <a:pPr marL="457200" marR="0" lvl="0" indent="0" algn="l" rtl="0">
              <a:lnSpc>
                <a:spcPct val="90000"/>
              </a:lnSpc>
              <a:spcBef>
                <a:spcPts val="0"/>
              </a:spcBef>
              <a:spcAft>
                <a:spcPts val="0"/>
              </a:spcAft>
              <a:buNone/>
            </a:pPr>
            <a:endParaRPr sz="1900" dirty="0">
              <a:solidFill>
                <a:schemeClr val="dk1"/>
              </a:solidFill>
            </a:endParaRPr>
          </a:p>
          <a:p>
            <a:pPr marL="457200" marR="0" lvl="0" indent="0" algn="l" rtl="0">
              <a:lnSpc>
                <a:spcPct val="90000"/>
              </a:lnSpc>
              <a:spcBef>
                <a:spcPts val="0"/>
              </a:spcBef>
              <a:spcAft>
                <a:spcPts val="0"/>
              </a:spcAft>
              <a:buNone/>
            </a:pPr>
            <a:endParaRPr sz="1900" dirty="0">
              <a:solidFill>
                <a:schemeClr val="dk1"/>
              </a:solidFill>
            </a:endParaRPr>
          </a:p>
          <a:p>
            <a:pPr marL="0" marR="0" lvl="0" indent="0" algn="l" rtl="0">
              <a:lnSpc>
                <a:spcPct val="90000"/>
              </a:lnSpc>
              <a:spcBef>
                <a:spcPts val="0"/>
              </a:spcBef>
              <a:spcAft>
                <a:spcPts val="0"/>
              </a:spcAft>
              <a:buClr>
                <a:schemeClr val="dk1"/>
              </a:buClr>
              <a:buSzPts val="1900"/>
              <a:buFont typeface="Arial"/>
              <a:buChar char="•"/>
            </a:pPr>
            <a:r>
              <a:rPr lang="en-US" sz="1900" b="0" i="0" u="none" strike="noStrike" cap="none" dirty="0">
                <a:solidFill>
                  <a:schemeClr val="dk1"/>
                </a:solidFill>
                <a:latin typeface="Arial"/>
                <a:ea typeface="Arial"/>
                <a:cs typeface="Arial"/>
                <a:sym typeface="Arial"/>
              </a:rPr>
              <a:t>75% of driving decisions rely on vision-based systems — but these systems degrade under bad weather.</a:t>
            </a:r>
            <a:endParaRPr sz="1900" b="0" i="0" u="none" strike="noStrike" cap="none" dirty="0">
              <a:solidFill>
                <a:schemeClr val="dk1"/>
              </a:solidFill>
              <a:latin typeface="Arial"/>
              <a:ea typeface="Arial"/>
              <a:cs typeface="Arial"/>
              <a:sym typeface="Arial"/>
            </a:endParaRPr>
          </a:p>
          <a:p>
            <a:pPr marL="457200" marR="0" lvl="0" indent="0" algn="l" rtl="0">
              <a:lnSpc>
                <a:spcPct val="90000"/>
              </a:lnSpc>
              <a:spcBef>
                <a:spcPts val="0"/>
              </a:spcBef>
              <a:spcAft>
                <a:spcPts val="0"/>
              </a:spcAft>
              <a:buNone/>
            </a:pPr>
            <a:endParaRPr sz="1900" dirty="0">
              <a:solidFill>
                <a:schemeClr val="dk1"/>
              </a:solidFill>
            </a:endParaRPr>
          </a:p>
          <a:p>
            <a:pPr marL="0" marR="0" lvl="0" indent="0" algn="l" rtl="0">
              <a:lnSpc>
                <a:spcPct val="90000"/>
              </a:lnSpc>
              <a:spcBef>
                <a:spcPts val="600"/>
              </a:spcBef>
              <a:spcAft>
                <a:spcPts val="0"/>
              </a:spcAft>
              <a:buClr>
                <a:schemeClr val="dk1"/>
              </a:buClr>
              <a:buSzPts val="1900"/>
              <a:buFont typeface="Arial"/>
              <a:buChar char="•"/>
            </a:pPr>
            <a:r>
              <a:rPr lang="en-US" sz="1900" b="0" i="0" u="none" strike="noStrike" cap="none" dirty="0">
                <a:solidFill>
                  <a:schemeClr val="dk1"/>
                </a:solidFill>
                <a:latin typeface="Arial"/>
                <a:ea typeface="Arial"/>
                <a:cs typeface="Arial"/>
                <a:sym typeface="Arial"/>
              </a:rPr>
              <a:t>Real-world data shows a </a:t>
            </a:r>
            <a:r>
              <a:rPr lang="en-US" sz="1900" b="1" i="0" u="none" strike="noStrike" cap="none" dirty="0">
                <a:solidFill>
                  <a:schemeClr val="dk1"/>
                </a:solidFill>
                <a:latin typeface="Arial"/>
                <a:ea typeface="Arial"/>
                <a:cs typeface="Arial"/>
                <a:sym typeface="Arial"/>
              </a:rPr>
              <a:t>drop of over 40% in object detection accuracy during fog</a:t>
            </a:r>
            <a:r>
              <a:rPr lang="en-US" sz="1900" b="0" i="0" u="none" strike="noStrike" cap="none" dirty="0">
                <a:solidFill>
                  <a:schemeClr val="dk1"/>
                </a:solidFill>
                <a:latin typeface="Arial"/>
                <a:ea typeface="Arial"/>
                <a:cs typeface="Arial"/>
                <a:sym typeface="Arial"/>
              </a:rPr>
              <a:t> </a:t>
            </a:r>
          </a:p>
          <a:p>
            <a:pPr marL="0" marR="0" lvl="0" indent="0" algn="ctr" rtl="0">
              <a:lnSpc>
                <a:spcPct val="90000"/>
              </a:lnSpc>
              <a:spcBef>
                <a:spcPts val="600"/>
              </a:spcBef>
              <a:spcAft>
                <a:spcPts val="0"/>
              </a:spcAft>
              <a:buClr>
                <a:schemeClr val="dk1"/>
              </a:buClr>
              <a:buSzPts val="1900"/>
            </a:pPr>
            <a:r>
              <a:rPr lang="en-US" sz="1900" b="0" i="0" u="none" strike="noStrike" cap="none" dirty="0">
                <a:solidFill>
                  <a:schemeClr val="dk1"/>
                </a:solidFill>
                <a:latin typeface="Arial"/>
                <a:ea typeface="Arial"/>
                <a:cs typeface="Arial"/>
                <a:sym typeface="Arial"/>
              </a:rPr>
              <a:t>(Bijelic et al., 2020)</a:t>
            </a:r>
            <a:endParaRPr dirty="0"/>
          </a:p>
          <a:p>
            <a:pPr marL="0" marR="0" lvl="0" indent="120650" algn="l" rtl="0">
              <a:lnSpc>
                <a:spcPct val="90000"/>
              </a:lnSpc>
              <a:spcBef>
                <a:spcPts val="600"/>
              </a:spcBef>
              <a:spcAft>
                <a:spcPts val="0"/>
              </a:spcAft>
              <a:buClr>
                <a:schemeClr val="dk1"/>
              </a:buClr>
              <a:buSzPts val="1900"/>
              <a:buFont typeface="Arial"/>
              <a:buNone/>
            </a:pPr>
            <a:endParaRPr sz="19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900"/>
              <a:buFont typeface="Arial"/>
              <a:buChar char="•"/>
            </a:pPr>
            <a:r>
              <a:rPr lang="en-US" sz="1900" b="0" i="0" u="none" strike="noStrike" cap="none" dirty="0">
                <a:solidFill>
                  <a:schemeClr val="dk1"/>
                </a:solidFill>
                <a:latin typeface="Arial"/>
                <a:ea typeface="Arial"/>
                <a:cs typeface="Arial"/>
                <a:sym typeface="Arial"/>
              </a:rPr>
              <a:t>The problem is that the current models are not robust enough to domain shifts. ( from clear</a:t>
            </a:r>
            <a:r>
              <a:rPr lang="en-US" sz="1900" dirty="0">
                <a:solidFill>
                  <a:schemeClr val="dk1"/>
                </a:solidFill>
              </a:rPr>
              <a:t> </a:t>
            </a:r>
            <a:r>
              <a:rPr lang="en-US" sz="1900" b="0" i="0" u="none" strike="noStrike" cap="none" dirty="0">
                <a:solidFill>
                  <a:schemeClr val="dk1"/>
                </a:solidFill>
                <a:latin typeface="Arial"/>
                <a:ea typeface="Arial"/>
                <a:cs typeface="Arial"/>
                <a:sym typeface="Arial"/>
              </a:rPr>
              <a:t>fog/rain/snow)</a:t>
            </a:r>
            <a:endParaRPr sz="1900" b="0" i="0" u="none" strike="noStrike" cap="none" dirty="0">
              <a:solidFill>
                <a:schemeClr val="dk1"/>
              </a:solidFill>
              <a:latin typeface="Arial"/>
              <a:ea typeface="Arial"/>
              <a:cs typeface="Arial"/>
              <a:sym typeface="Arial"/>
            </a:endParaRPr>
          </a:p>
          <a:p>
            <a:pPr marL="0" marR="0" lvl="0" indent="120650" algn="l" rtl="0">
              <a:lnSpc>
                <a:spcPct val="90000"/>
              </a:lnSpc>
              <a:spcBef>
                <a:spcPts val="600"/>
              </a:spcBef>
              <a:spcAft>
                <a:spcPts val="0"/>
              </a:spcAft>
              <a:buClr>
                <a:schemeClr val="dk1"/>
              </a:buClr>
              <a:buSzPts val="1900"/>
              <a:buFont typeface="Arial"/>
              <a:buNone/>
            </a:pPr>
            <a:endParaRPr sz="1900" b="0" i="0" u="none" strike="noStrike" cap="none" dirty="0">
              <a:solidFill>
                <a:schemeClr val="dk1"/>
              </a:solidFill>
              <a:latin typeface="Arial"/>
              <a:ea typeface="Arial"/>
              <a:cs typeface="Arial"/>
              <a:sym typeface="Arial"/>
            </a:endParaRPr>
          </a:p>
          <a:p>
            <a:pPr marL="0" marR="0" lvl="0" indent="120650" algn="l" rtl="0">
              <a:lnSpc>
                <a:spcPct val="90000"/>
              </a:lnSpc>
              <a:spcBef>
                <a:spcPts val="600"/>
              </a:spcBef>
              <a:spcAft>
                <a:spcPts val="0"/>
              </a:spcAft>
              <a:buClr>
                <a:schemeClr val="dk1"/>
              </a:buClr>
              <a:buSzPts val="1900"/>
              <a:buFont typeface="Arial"/>
              <a:buNone/>
            </a:pPr>
            <a:endParaRPr sz="1900" b="0" i="0" u="none" strike="noStrike" cap="none" dirty="0">
              <a:solidFill>
                <a:schemeClr val="dk1"/>
              </a:solidFill>
              <a:latin typeface="Arial"/>
              <a:ea typeface="Arial"/>
              <a:cs typeface="Arial"/>
              <a:sym typeface="Arial"/>
            </a:endParaRPr>
          </a:p>
        </p:txBody>
      </p:sp>
      <p:sp>
        <p:nvSpPr>
          <p:cNvPr id="105" name="Google Shape;105;p14"/>
          <p:cNvSpPr txBox="1"/>
          <p:nvPr/>
        </p:nvSpPr>
        <p:spPr>
          <a:xfrm>
            <a:off x="4528275" y="2841875"/>
            <a:ext cx="3360000" cy="2436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000" b="1">
                <a:solidFill>
                  <a:schemeClr val="dk1"/>
                </a:solidFill>
              </a:rPr>
              <a:t>Importance</a:t>
            </a:r>
            <a:r>
              <a:rPr lang="en-US" sz="2000">
                <a:solidFill>
                  <a:schemeClr val="dk1"/>
                </a:solidFill>
              </a:rPr>
              <a:t>: Reducing accidents, improving autonomous vehicle reliability.</a:t>
            </a:r>
            <a:endParaRPr sz="2000">
              <a:solidFill>
                <a:schemeClr val="dk1"/>
              </a:solidFill>
            </a:endParaRPr>
          </a:p>
          <a:p>
            <a:pPr marL="0" lvl="0" indent="0" algn="l" rtl="0">
              <a:spcBef>
                <a:spcPts val="1200"/>
              </a:spcBef>
              <a:spcAft>
                <a:spcPts val="0"/>
              </a:spcAft>
              <a:buNone/>
            </a:pPr>
            <a:endParaRPr sz="2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32"/>
          <p:cNvSpPr/>
          <p:nvPr/>
        </p:nvSpPr>
        <p:spPr>
          <a:xfrm>
            <a:off x="3740383" y="0"/>
            <a:ext cx="84516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8" name="Google Shape;288;p32"/>
          <p:cNvSpPr/>
          <p:nvPr/>
        </p:nvSpPr>
        <p:spPr>
          <a:xfrm>
            <a:off x="0" y="0"/>
            <a:ext cx="3565200"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9" name="Google Shape;289;p32"/>
          <p:cNvSpPr txBox="1">
            <a:spLocks noGrp="1"/>
          </p:cNvSpPr>
          <p:nvPr>
            <p:ph type="title"/>
          </p:nvPr>
        </p:nvSpPr>
        <p:spPr>
          <a:xfrm>
            <a:off x="585098" y="637750"/>
            <a:ext cx="2762400" cy="5576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300"/>
              <a:buFont typeface="Play"/>
              <a:buNone/>
            </a:pPr>
            <a:r>
              <a:rPr lang="en-US" sz="3300" b="1">
                <a:solidFill>
                  <a:schemeClr val="lt1"/>
                </a:solidFill>
              </a:rPr>
              <a:t>Questions and Discussions </a:t>
            </a:r>
            <a:endParaRPr/>
          </a:p>
        </p:txBody>
      </p:sp>
      <p:sp>
        <p:nvSpPr>
          <p:cNvPr id="290" name="Google Shape;290;p32"/>
          <p:cNvSpPr/>
          <p:nvPr/>
        </p:nvSpPr>
        <p:spPr>
          <a:xfrm>
            <a:off x="4654733" y="643465"/>
            <a:ext cx="457200" cy="45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1" name="Google Shape;291;p32"/>
          <p:cNvSpPr txBox="1"/>
          <p:nvPr/>
        </p:nvSpPr>
        <p:spPr>
          <a:xfrm>
            <a:off x="3740375" y="860825"/>
            <a:ext cx="8179500" cy="3232500"/>
          </a:xfrm>
          <a:prstGeom prst="rect">
            <a:avLst/>
          </a:prstGeom>
          <a:noFill/>
          <a:ln>
            <a:noFill/>
          </a:ln>
        </p:spPr>
        <p:txBody>
          <a:bodyPr spcFirstLastPara="1" wrap="square" lIns="91425" tIns="91425" rIns="91425" bIns="91425" anchor="t" anchorCtr="0">
            <a:spAutoFit/>
          </a:bodyPr>
          <a:lstStyle/>
          <a:p>
            <a:pPr marL="457200" lvl="0" indent="-355600" algn="l" rtl="0">
              <a:lnSpc>
                <a:spcPct val="100000"/>
              </a:lnSpc>
              <a:spcBef>
                <a:spcPts val="0"/>
              </a:spcBef>
              <a:spcAft>
                <a:spcPts val="0"/>
              </a:spcAft>
              <a:buClr>
                <a:schemeClr val="dk1"/>
              </a:buClr>
              <a:buSzPts val="2000"/>
              <a:buChar char="●"/>
            </a:pPr>
            <a:r>
              <a:rPr lang="en-US" sz="2000">
                <a:solidFill>
                  <a:schemeClr val="dk1"/>
                </a:solidFill>
              </a:rPr>
              <a:t>Was there a feature or moment in the project that stood out to you? </a:t>
            </a:r>
            <a:endParaRPr sz="2000">
              <a:solidFill>
                <a:schemeClr val="dk1"/>
              </a:solidFill>
            </a:endParaRPr>
          </a:p>
          <a:p>
            <a:pPr marL="457200" lvl="0" indent="-355600" algn="l" rtl="0">
              <a:lnSpc>
                <a:spcPct val="100000"/>
              </a:lnSpc>
              <a:spcBef>
                <a:spcPts val="0"/>
              </a:spcBef>
              <a:spcAft>
                <a:spcPts val="0"/>
              </a:spcAft>
              <a:buClr>
                <a:schemeClr val="dk1"/>
              </a:buClr>
              <a:buSzPts val="2000"/>
              <a:buChar char="●"/>
            </a:pPr>
            <a:r>
              <a:rPr lang="en-US" sz="2000">
                <a:solidFill>
                  <a:schemeClr val="dk1"/>
                </a:solidFill>
              </a:rPr>
              <a:t>Related to UI: what features would you like to see as a driver? </a:t>
            </a:r>
            <a:endParaRPr sz="2000">
              <a:solidFill>
                <a:schemeClr val="dk1"/>
              </a:solidFill>
            </a:endParaRPr>
          </a:p>
          <a:p>
            <a:pPr marL="457200" lvl="0" indent="-355600" algn="l" rtl="0">
              <a:spcBef>
                <a:spcPts val="0"/>
              </a:spcBef>
              <a:spcAft>
                <a:spcPts val="0"/>
              </a:spcAft>
              <a:buClr>
                <a:schemeClr val="dk1"/>
              </a:buClr>
              <a:buSzPts val="2000"/>
              <a:buChar char="●"/>
            </a:pPr>
            <a:r>
              <a:rPr lang="en-US" sz="2000">
                <a:solidFill>
                  <a:schemeClr val="dk1"/>
                </a:solidFill>
              </a:rPr>
              <a:t>In your opinion, how can we further improve the robustness of object detection under adverse weather conditions?</a:t>
            </a:r>
            <a:endParaRPr sz="2000">
              <a:solidFill>
                <a:schemeClr val="dk1"/>
              </a:solidFill>
            </a:endParaRPr>
          </a:p>
          <a:p>
            <a:pPr marL="457200" lvl="0" indent="-355600" algn="l" rtl="0">
              <a:spcBef>
                <a:spcPts val="0"/>
              </a:spcBef>
              <a:spcAft>
                <a:spcPts val="0"/>
              </a:spcAft>
              <a:buClr>
                <a:schemeClr val="dk1"/>
              </a:buClr>
              <a:buSzPts val="2000"/>
              <a:buChar char="●"/>
            </a:pPr>
            <a:r>
              <a:rPr lang="en-US" sz="2000">
                <a:solidFill>
                  <a:schemeClr val="dk1"/>
                </a:solidFill>
              </a:rPr>
              <a:t>In your opinion, how can we further improve the robustness of object detection under adverse weather conditions?</a:t>
            </a:r>
            <a:endParaRPr sz="2000">
              <a:solidFill>
                <a:schemeClr val="dk1"/>
              </a:solidFill>
            </a:endParaRPr>
          </a:p>
          <a:p>
            <a:pPr marL="457200" lvl="0" indent="0" algn="l" rtl="0">
              <a:lnSpc>
                <a:spcPct val="100000"/>
              </a:lnSpc>
              <a:spcBef>
                <a:spcPts val="1200"/>
              </a:spcBef>
              <a:spcAft>
                <a:spcPts val="0"/>
              </a:spcAft>
              <a:buNone/>
            </a:pPr>
            <a:endParaRPr sz="2000">
              <a:solidFill>
                <a:schemeClr val="dk1"/>
              </a:solidFill>
            </a:endParaRPr>
          </a:p>
          <a:p>
            <a:pPr marL="0" lvl="0" indent="0" algn="l" rtl="0">
              <a:spcBef>
                <a:spcPts val="0"/>
              </a:spcBef>
              <a:spcAft>
                <a:spcPts val="0"/>
              </a:spcAft>
              <a:buNone/>
            </a:pPr>
            <a:endParaRPr sz="2800">
              <a:solidFill>
                <a:schemeClr val="dk1"/>
              </a:solidFill>
            </a:endParaRPr>
          </a:p>
        </p:txBody>
      </p:sp>
      <p:sp>
        <p:nvSpPr>
          <p:cNvPr id="292" name="Google Shape;292;p32"/>
          <p:cNvSpPr txBox="1"/>
          <p:nvPr/>
        </p:nvSpPr>
        <p:spPr>
          <a:xfrm>
            <a:off x="4384500" y="3575775"/>
            <a:ext cx="7807500" cy="19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rPr>
              <a:t>Do you have any questions for us?</a:t>
            </a:r>
            <a:endParaRPr sz="2800">
              <a:solidFill>
                <a:schemeClr val="dk1"/>
              </a:solidFill>
            </a:endParaRPr>
          </a:p>
          <a:p>
            <a:pPr marL="0" lvl="0" indent="0" algn="l" rtl="0">
              <a:spcBef>
                <a:spcPts val="0"/>
              </a:spcBef>
              <a:spcAft>
                <a:spcPts val="0"/>
              </a:spcAft>
              <a:buNone/>
            </a:pPr>
            <a:endParaRPr sz="2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15"/>
          <p:cNvSpPr/>
          <p:nvPr/>
        </p:nvSpPr>
        <p:spPr>
          <a:xfrm>
            <a:off x="0" y="0"/>
            <a:ext cx="4059050" cy="68580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 name="Google Shape;112;p15"/>
          <p:cNvSpPr txBox="1">
            <a:spLocks noGrp="1"/>
          </p:cNvSpPr>
          <p:nvPr>
            <p:ph type="title"/>
          </p:nvPr>
        </p:nvSpPr>
        <p:spPr>
          <a:xfrm>
            <a:off x="258528" y="1317250"/>
            <a:ext cx="3737400" cy="436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3100"/>
              <a:buFont typeface="Play"/>
              <a:buNone/>
            </a:pPr>
            <a:r>
              <a:rPr lang="en-US" sz="3100" b="1" i="0" u="none" strike="noStrike">
                <a:solidFill>
                  <a:srgbClr val="FFFFFF"/>
                </a:solidFill>
                <a:latin typeface="Play"/>
                <a:ea typeface="Play"/>
                <a:cs typeface="Play"/>
                <a:sym typeface="Play"/>
              </a:rPr>
              <a:t>Problem Statement &amp; Related Work</a:t>
            </a:r>
            <a:r>
              <a:rPr lang="en-US" sz="3100" b="0" i="0" u="none" strike="noStrike">
                <a:solidFill>
                  <a:srgbClr val="FFFFFF"/>
                </a:solidFill>
                <a:latin typeface="Play"/>
                <a:ea typeface="Play"/>
                <a:cs typeface="Play"/>
                <a:sym typeface="Play"/>
              </a:rPr>
              <a:t> </a:t>
            </a:r>
            <a:r>
              <a:rPr lang="en-US" sz="3100" b="1" i="0" u="none" strike="noStrike">
                <a:solidFill>
                  <a:srgbClr val="FFFFFF"/>
                </a:solidFill>
                <a:latin typeface="Play"/>
                <a:ea typeface="Play"/>
                <a:cs typeface="Play"/>
                <a:sym typeface="Play"/>
              </a:rPr>
              <a:t>Problem:</a:t>
            </a:r>
            <a:br>
              <a:rPr lang="en-US" sz="3100" b="0" i="0" u="none" strike="noStrike">
                <a:solidFill>
                  <a:srgbClr val="FFFFFF"/>
                </a:solidFill>
                <a:latin typeface="Play"/>
                <a:ea typeface="Play"/>
                <a:cs typeface="Play"/>
                <a:sym typeface="Play"/>
              </a:rPr>
            </a:br>
            <a:endParaRPr sz="3100">
              <a:solidFill>
                <a:srgbClr val="FFFFFF"/>
              </a:solidFill>
              <a:latin typeface="Play"/>
              <a:ea typeface="Play"/>
              <a:cs typeface="Play"/>
              <a:sym typeface="Play"/>
            </a:endParaRPr>
          </a:p>
        </p:txBody>
      </p:sp>
      <p:sp>
        <p:nvSpPr>
          <p:cNvPr id="113" name="Google Shape;113;p15"/>
          <p:cNvSpPr txBox="1">
            <a:spLocks noGrp="1"/>
          </p:cNvSpPr>
          <p:nvPr>
            <p:ph type="body" idx="1"/>
          </p:nvPr>
        </p:nvSpPr>
        <p:spPr>
          <a:xfrm>
            <a:off x="4380855" y="1412489"/>
            <a:ext cx="3427283" cy="436384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b="0" i="0" u="none" strike="noStrike"/>
              <a:t>Domain shift between clear and adverse weather leads to detection failure</a:t>
            </a:r>
            <a:endParaRPr sz="2000" b="0" i="0" u="none" strike="noStrike"/>
          </a:p>
          <a:p>
            <a:pPr marL="228600" lvl="0" indent="0" algn="l" rtl="0">
              <a:lnSpc>
                <a:spcPct val="90000"/>
              </a:lnSpc>
              <a:spcBef>
                <a:spcPts val="0"/>
              </a:spcBef>
              <a:spcAft>
                <a:spcPts val="0"/>
              </a:spcAft>
              <a:buNone/>
            </a:pPr>
            <a:endParaRPr sz="2000"/>
          </a:p>
          <a:p>
            <a:pPr marL="228600" lvl="0" indent="-228600" algn="l" rtl="0">
              <a:lnSpc>
                <a:spcPct val="90000"/>
              </a:lnSpc>
              <a:spcBef>
                <a:spcPts val="1000"/>
              </a:spcBef>
              <a:spcAft>
                <a:spcPts val="0"/>
              </a:spcAft>
              <a:buClr>
                <a:schemeClr val="dk1"/>
              </a:buClr>
              <a:buSzPts val="2000"/>
              <a:buChar char="•"/>
            </a:pPr>
            <a:r>
              <a:rPr lang="en-US" sz="2000" b="1" i="0" u="none" strike="noStrike"/>
              <a:t>Prior Work:</a:t>
            </a:r>
            <a:endParaRPr sz="2000" b="0" i="0" u="none" strike="noStrike"/>
          </a:p>
          <a:p>
            <a:pPr marL="228600" lvl="0" indent="-228600" algn="l" rtl="0">
              <a:lnSpc>
                <a:spcPct val="90000"/>
              </a:lnSpc>
              <a:spcBef>
                <a:spcPts val="1000"/>
              </a:spcBef>
              <a:spcAft>
                <a:spcPts val="0"/>
              </a:spcAft>
              <a:buClr>
                <a:schemeClr val="dk1"/>
              </a:buClr>
              <a:buSzPts val="2000"/>
              <a:buChar char="•"/>
            </a:pPr>
            <a:r>
              <a:rPr lang="en-US" sz="2000" b="0" i="0" u="none" strike="noStrike"/>
              <a:t>Li et al. (2023): Domain adaptation under foggy weather</a:t>
            </a:r>
            <a:endParaRPr/>
          </a:p>
          <a:p>
            <a:pPr marL="228600" lvl="0" indent="-228600" algn="l" rtl="0">
              <a:lnSpc>
                <a:spcPct val="90000"/>
              </a:lnSpc>
              <a:spcBef>
                <a:spcPts val="1000"/>
              </a:spcBef>
              <a:spcAft>
                <a:spcPts val="0"/>
              </a:spcAft>
              <a:buClr>
                <a:schemeClr val="dk1"/>
              </a:buClr>
              <a:buSzPts val="2000"/>
              <a:buChar char="•"/>
            </a:pPr>
            <a:r>
              <a:rPr lang="en-US" sz="2000" b="0" i="0" u="none" strike="noStrike"/>
              <a:t>Bijelic et al. (2020): Sensor fusion in fog</a:t>
            </a:r>
            <a:endParaRPr/>
          </a:p>
          <a:p>
            <a:pPr marL="228600" lvl="0" indent="-228600" algn="l" rtl="0">
              <a:lnSpc>
                <a:spcPct val="90000"/>
              </a:lnSpc>
              <a:spcBef>
                <a:spcPts val="1000"/>
              </a:spcBef>
              <a:spcAft>
                <a:spcPts val="0"/>
              </a:spcAft>
              <a:buClr>
                <a:schemeClr val="dk1"/>
              </a:buClr>
              <a:buSzPts val="2000"/>
              <a:buChar char="•"/>
            </a:pPr>
            <a:r>
              <a:rPr lang="en-US" sz="2000" b="0" i="0" u="none" strike="noStrike"/>
              <a:t>Zhang et al. (2023): </a:t>
            </a:r>
            <a:r>
              <a:rPr lang="en-US" sz="2000"/>
              <a:t>Weather-</a:t>
            </a:r>
            <a:r>
              <a:rPr lang="en-US" sz="2000" b="0" i="0" u="none" strike="noStrike"/>
              <a:t>Aware YOLO</a:t>
            </a:r>
            <a:endParaRPr/>
          </a:p>
          <a:p>
            <a:pPr marL="228600" lvl="0" indent="-101600" algn="l" rtl="0">
              <a:lnSpc>
                <a:spcPct val="90000"/>
              </a:lnSpc>
              <a:spcBef>
                <a:spcPts val="1000"/>
              </a:spcBef>
              <a:spcAft>
                <a:spcPts val="0"/>
              </a:spcAft>
              <a:buClr>
                <a:schemeClr val="dk1"/>
              </a:buClr>
              <a:buSzPts val="2000"/>
              <a:buNone/>
            </a:pPr>
            <a:endParaRPr sz="2000"/>
          </a:p>
        </p:txBody>
      </p:sp>
      <p:cxnSp>
        <p:nvCxnSpPr>
          <p:cNvPr id="114" name="Google Shape;114;p15"/>
          <p:cNvCxnSpPr/>
          <p:nvPr/>
        </p:nvCxnSpPr>
        <p:spPr>
          <a:xfrm>
            <a:off x="8129871" y="1412488"/>
            <a:ext cx="0" cy="3657600"/>
          </a:xfrm>
          <a:prstGeom prst="straightConnector1">
            <a:avLst/>
          </a:prstGeom>
          <a:noFill/>
          <a:ln w="12700" cap="flat" cmpd="sng">
            <a:solidFill>
              <a:srgbClr val="7F7F7F"/>
            </a:solidFill>
            <a:prstDash val="solid"/>
            <a:miter lim="800000"/>
            <a:headEnd type="none" w="sm" len="sm"/>
            <a:tailEnd type="none" w="sm" len="sm"/>
          </a:ln>
        </p:spPr>
      </p:cxnSp>
      <p:sp>
        <p:nvSpPr>
          <p:cNvPr id="115" name="Google Shape;115;p15"/>
          <p:cNvSpPr txBox="1"/>
          <p:nvPr/>
        </p:nvSpPr>
        <p:spPr>
          <a:xfrm>
            <a:off x="8451600" y="1412501"/>
            <a:ext cx="3197700" cy="4802100"/>
          </a:xfrm>
          <a:prstGeom prst="rect">
            <a:avLst/>
          </a:prstGeom>
          <a:noFill/>
          <a:ln>
            <a:noFill/>
          </a:ln>
        </p:spPr>
        <p:txBody>
          <a:bodyPr spcFirstLastPara="1" wrap="square" lIns="91425" tIns="45700" rIns="91425" bIns="45700" anchor="t" anchorCtr="0">
            <a:normAutofit/>
          </a:bodyPr>
          <a:lstStyle/>
          <a:p>
            <a:pPr marL="285750" marR="0" lvl="0" indent="-2286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Most object Detectors like </a:t>
            </a:r>
            <a:r>
              <a:rPr lang="en-US" sz="2000" b="1" i="0" u="none" strike="noStrike" cap="none">
                <a:solidFill>
                  <a:schemeClr val="dk1"/>
                </a:solidFill>
                <a:latin typeface="Arial"/>
                <a:ea typeface="Arial"/>
                <a:cs typeface="Arial"/>
                <a:sym typeface="Arial"/>
              </a:rPr>
              <a:t>YOLO</a:t>
            </a:r>
            <a:r>
              <a:rPr lang="en-US" sz="2000" b="0" i="0" u="none" strike="noStrike" cap="none">
                <a:solidFill>
                  <a:schemeClr val="dk1"/>
                </a:solidFill>
                <a:latin typeface="Arial"/>
                <a:ea typeface="Arial"/>
                <a:cs typeface="Arial"/>
                <a:sym typeface="Arial"/>
              </a:rPr>
              <a:t> or </a:t>
            </a:r>
            <a:r>
              <a:rPr lang="en-US" sz="2000" b="1" i="0" u="none" strike="noStrike" cap="none">
                <a:solidFill>
                  <a:schemeClr val="dk1"/>
                </a:solidFill>
                <a:latin typeface="Arial"/>
                <a:ea typeface="Arial"/>
                <a:cs typeface="Arial"/>
                <a:sym typeface="Arial"/>
              </a:rPr>
              <a:t>Faster R-CNN</a:t>
            </a:r>
            <a:r>
              <a:rPr lang="en-US" sz="2000" b="0" i="0" u="none" strike="noStrike" cap="none">
                <a:solidFill>
                  <a:schemeClr val="dk1"/>
                </a:solidFill>
                <a:latin typeface="Arial"/>
                <a:ea typeface="Arial"/>
                <a:cs typeface="Arial"/>
                <a:sym typeface="Arial"/>
              </a:rPr>
              <a:t>  are </a:t>
            </a:r>
            <a:r>
              <a:rPr lang="en-US" sz="2000" b="0" i="0" u="sng" strike="noStrike" cap="none">
                <a:solidFill>
                  <a:schemeClr val="dk1"/>
                </a:solidFill>
                <a:latin typeface="Arial"/>
                <a:ea typeface="Arial"/>
                <a:cs typeface="Arial"/>
                <a:sym typeface="Arial"/>
              </a:rPr>
              <a:t>trained only </a:t>
            </a:r>
            <a:r>
              <a:rPr lang="en-US" sz="2000" b="0" i="0" u="none" strike="noStrike" cap="none">
                <a:solidFill>
                  <a:schemeClr val="dk1"/>
                </a:solidFill>
                <a:latin typeface="Arial"/>
                <a:ea typeface="Arial"/>
                <a:cs typeface="Arial"/>
                <a:sym typeface="Arial"/>
              </a:rPr>
              <a:t>on clear weather datasets. </a:t>
            </a:r>
            <a:endParaRPr/>
          </a:p>
          <a:p>
            <a:pPr marL="285750" marR="0" lvl="0" indent="-228600" algn="l" rtl="0">
              <a:lnSpc>
                <a:spcPct val="9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These modals Lack generalization to rare events. </a:t>
            </a:r>
            <a:endParaRPr/>
          </a:p>
          <a:p>
            <a:pPr marL="285750" marR="0" lvl="0" indent="-228600" algn="l" rtl="0">
              <a:lnSpc>
                <a:spcPct val="9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There Are No </a:t>
            </a:r>
            <a:r>
              <a:rPr lang="en-US" sz="2000" b="1" i="1" u="sng" strike="noStrike" cap="none">
                <a:solidFill>
                  <a:schemeClr val="dk1"/>
                </a:solidFill>
                <a:latin typeface="Arial"/>
                <a:ea typeface="Arial"/>
                <a:cs typeface="Arial"/>
                <a:sym typeface="Arial"/>
              </a:rPr>
              <a:t>Built-in weather detection + no realtime adaptive behavior in existing models </a:t>
            </a:r>
            <a:r>
              <a:rPr lang="en-US" sz="2000" b="0" i="0" u="none" strike="noStrike" cap="none">
                <a:solidFill>
                  <a:schemeClr val="dk1"/>
                </a:solidFill>
                <a:latin typeface="Arial"/>
                <a:ea typeface="Arial"/>
                <a:cs typeface="Arial"/>
                <a:sym typeface="Arial"/>
              </a:rPr>
              <a:t>.</a:t>
            </a:r>
            <a:endParaRPr/>
          </a:p>
          <a:p>
            <a:pPr marL="285750" marR="0" lvl="0" indent="-101600" algn="l" rtl="0">
              <a:lnSpc>
                <a:spcPct val="9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sp>
        <p:nvSpPr>
          <p:cNvPr id="120" name="Google Shape;120;p1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16"/>
          <p:cNvSpPr txBox="1">
            <a:spLocks noGrp="1"/>
          </p:cNvSpPr>
          <p:nvPr>
            <p:ph type="title"/>
          </p:nvPr>
        </p:nvSpPr>
        <p:spPr>
          <a:xfrm>
            <a:off x="640080" y="325369"/>
            <a:ext cx="4368602" cy="195684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400"/>
              <a:buFont typeface="Play"/>
              <a:buNone/>
            </a:pPr>
            <a:r>
              <a:rPr lang="en-US" sz="3400" b="1"/>
              <a:t>Technical Architecture (Diagram)</a:t>
            </a:r>
            <a:br>
              <a:rPr lang="en-US" sz="3400" b="1"/>
            </a:br>
            <a:endParaRPr sz="3400"/>
          </a:p>
        </p:txBody>
      </p:sp>
      <p:sp>
        <p:nvSpPr>
          <p:cNvPr id="122" name="Google Shape;122;p16"/>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16"/>
          <p:cNvSpPr txBox="1">
            <a:spLocks noGrp="1"/>
          </p:cNvSpPr>
          <p:nvPr>
            <p:ph type="body" idx="1"/>
          </p:nvPr>
        </p:nvSpPr>
        <p:spPr>
          <a:xfrm>
            <a:off x="640080" y="2872899"/>
            <a:ext cx="4243589" cy="33206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200"/>
              <a:buChar char="•"/>
            </a:pPr>
            <a:r>
              <a:rPr lang="en-US" sz="2200"/>
              <a:t>Input → Preprocessing → Weather Classifier + Object Detector → Voice Module + Voice  Command</a:t>
            </a:r>
            <a:endParaRPr/>
          </a:p>
          <a:p>
            <a:pPr marL="228600" lvl="0" indent="-88900" algn="l" rtl="0">
              <a:lnSpc>
                <a:spcPct val="90000"/>
              </a:lnSpc>
              <a:spcBef>
                <a:spcPts val="1000"/>
              </a:spcBef>
              <a:spcAft>
                <a:spcPts val="0"/>
              </a:spcAft>
              <a:buClr>
                <a:schemeClr val="dk1"/>
              </a:buClr>
              <a:buSzPts val="2200"/>
              <a:buNone/>
            </a:pPr>
            <a:endParaRPr sz="2200"/>
          </a:p>
        </p:txBody>
      </p:sp>
      <p:pic>
        <p:nvPicPr>
          <p:cNvPr id="124" name="Google Shape;124;p16"/>
          <p:cNvPicPr preferRelativeResize="0"/>
          <p:nvPr/>
        </p:nvPicPr>
        <p:blipFill rotWithShape="1">
          <a:blip r:embed="rId3">
            <a:alphaModFix/>
          </a:blip>
          <a:srcRect t="302"/>
          <a:stretch/>
        </p:blipFill>
        <p:spPr>
          <a:xfrm>
            <a:off x="5311702" y="10"/>
            <a:ext cx="6878775" cy="685799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17"/>
          <p:cNvSpPr/>
          <p:nvPr/>
        </p:nvSpPr>
        <p:spPr>
          <a:xfrm>
            <a:off x="321564" y="320040"/>
            <a:ext cx="11548872" cy="6217920"/>
          </a:xfrm>
          <a:prstGeom prst="rect">
            <a:avLst/>
          </a:prstGeom>
          <a:solidFill>
            <a:schemeClr val="dk1">
              <a:alpha val="14901"/>
            </a:schemeClr>
          </a:solidFill>
          <a:ln w="127000" cap="sq" cmpd="thinThick">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1" name="Google Shape;131;p17"/>
          <p:cNvSpPr txBox="1">
            <a:spLocks noGrp="1"/>
          </p:cNvSpPr>
          <p:nvPr>
            <p:ph type="title"/>
          </p:nvPr>
        </p:nvSpPr>
        <p:spPr>
          <a:xfrm>
            <a:off x="838200" y="66837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b="1" i="0" u="none" strike="noStrike">
                <a:solidFill>
                  <a:schemeClr val="dk1"/>
                </a:solidFill>
                <a:latin typeface="Play"/>
                <a:ea typeface="Play"/>
                <a:cs typeface="Play"/>
                <a:sym typeface="Play"/>
              </a:rPr>
              <a:t>Our Approach</a:t>
            </a:r>
            <a:r>
              <a:rPr lang="en-US" b="0" i="0" u="none" strike="noStrike">
                <a:solidFill>
                  <a:schemeClr val="dk1"/>
                </a:solidFill>
                <a:latin typeface="Play"/>
                <a:ea typeface="Play"/>
                <a:cs typeface="Play"/>
                <a:sym typeface="Play"/>
              </a:rPr>
              <a:t> </a:t>
            </a:r>
            <a:r>
              <a:rPr lang="en-US" b="1" i="0" u="none" strike="noStrike">
                <a:solidFill>
                  <a:schemeClr val="dk1"/>
                </a:solidFill>
                <a:latin typeface="Play"/>
                <a:ea typeface="Play"/>
                <a:cs typeface="Play"/>
                <a:sym typeface="Play"/>
              </a:rPr>
              <a:t>Model Architecture:</a:t>
            </a:r>
            <a:br>
              <a:rPr lang="en-US" b="0" i="0" u="none" strike="noStrike">
                <a:solidFill>
                  <a:schemeClr val="dk1"/>
                </a:solidFill>
                <a:latin typeface="Play"/>
                <a:ea typeface="Play"/>
                <a:cs typeface="Play"/>
                <a:sym typeface="Play"/>
              </a:rPr>
            </a:br>
            <a:endParaRPr>
              <a:solidFill>
                <a:schemeClr val="dk1"/>
              </a:solidFill>
              <a:latin typeface="Play"/>
              <a:ea typeface="Play"/>
              <a:cs typeface="Play"/>
              <a:sym typeface="Play"/>
            </a:endParaRPr>
          </a:p>
        </p:txBody>
      </p:sp>
      <p:sp>
        <p:nvSpPr>
          <p:cNvPr id="132" name="Google Shape;132;p17"/>
          <p:cNvSpPr txBox="1">
            <a:spLocks noGrp="1"/>
          </p:cNvSpPr>
          <p:nvPr>
            <p:ph type="body" idx="1"/>
          </p:nvPr>
        </p:nvSpPr>
        <p:spPr>
          <a:xfrm>
            <a:off x="680720" y="1168400"/>
            <a:ext cx="5255380" cy="5249400"/>
          </a:xfrm>
          <a:prstGeom prst="rect">
            <a:avLst/>
          </a:prstGeom>
          <a:noFill/>
          <a:ln>
            <a:noFill/>
          </a:ln>
        </p:spPr>
        <p:txBody>
          <a:bodyPr spcFirstLastPara="1" wrap="square" lIns="91425" tIns="45700" rIns="91425" bIns="45700" anchor="t" anchorCtr="0">
            <a:normAutofit fontScale="25000" lnSpcReduction="20000"/>
          </a:bodyPr>
          <a:lstStyle/>
          <a:p>
            <a:pPr marL="228600" lvl="0" indent="-236659" algn="l" rtl="0">
              <a:lnSpc>
                <a:spcPct val="115000"/>
              </a:lnSpc>
              <a:spcBef>
                <a:spcPts val="1200"/>
              </a:spcBef>
              <a:spcAft>
                <a:spcPts val="0"/>
              </a:spcAft>
              <a:buSzPct val="100000"/>
              <a:buChar char="•"/>
            </a:pPr>
            <a:r>
              <a:rPr lang="en-US" sz="7707" dirty="0"/>
              <a:t>YOLOv8 with domain adaptation for fast, accurate detection.</a:t>
            </a:r>
            <a:endParaRPr sz="7707" dirty="0"/>
          </a:p>
          <a:p>
            <a:pPr marL="228600" lvl="0" indent="-243009" algn="l" rtl="0">
              <a:lnSpc>
                <a:spcPct val="90000"/>
              </a:lnSpc>
              <a:spcBef>
                <a:spcPts val="1000"/>
              </a:spcBef>
              <a:spcAft>
                <a:spcPts val="0"/>
              </a:spcAft>
              <a:buClr>
                <a:schemeClr val="dk1"/>
              </a:buClr>
              <a:buSzPct val="100000"/>
              <a:buChar char="•"/>
            </a:pPr>
            <a:r>
              <a:rPr lang="en-US" sz="7707" b="0" i="0" u="none" strike="noStrike" dirty="0"/>
              <a:t>Voice feedback with pyttsx3 or </a:t>
            </a:r>
            <a:r>
              <a:rPr lang="en-US" sz="7707" b="0" i="0" u="none" strike="noStrike" dirty="0" err="1"/>
              <a:t>gTTS</a:t>
            </a:r>
            <a:endParaRPr lang="en-US" sz="7707" b="0" i="0" u="none" strike="noStrike" dirty="0"/>
          </a:p>
          <a:p>
            <a:pPr marL="228600" lvl="0" indent="-243009" algn="l" rtl="0">
              <a:lnSpc>
                <a:spcPct val="90000"/>
              </a:lnSpc>
              <a:spcBef>
                <a:spcPts val="1000"/>
              </a:spcBef>
              <a:spcAft>
                <a:spcPts val="0"/>
              </a:spcAft>
              <a:buClr>
                <a:schemeClr val="dk1"/>
              </a:buClr>
              <a:buSzPct val="100000"/>
              <a:buChar char="•"/>
            </a:pPr>
            <a:endParaRPr sz="7707" dirty="0"/>
          </a:p>
          <a:p>
            <a:pPr marL="228600" lvl="0" indent="0" algn="ctr" rtl="0">
              <a:lnSpc>
                <a:spcPct val="90000"/>
              </a:lnSpc>
              <a:spcBef>
                <a:spcPts val="1000"/>
              </a:spcBef>
              <a:spcAft>
                <a:spcPts val="0"/>
              </a:spcAft>
              <a:buNone/>
            </a:pPr>
            <a:r>
              <a:rPr lang="en-US" sz="8107" b="1" i="0" strike="noStrike" dirty="0"/>
              <a:t>Techniques Used</a:t>
            </a:r>
            <a:endParaRPr sz="8107" b="1" i="0" strike="noStrike" dirty="0"/>
          </a:p>
          <a:p>
            <a:pPr marL="228600" lvl="0" indent="-243009" algn="l" rtl="0">
              <a:lnSpc>
                <a:spcPct val="115000"/>
              </a:lnSpc>
              <a:spcBef>
                <a:spcPts val="1200"/>
              </a:spcBef>
              <a:spcAft>
                <a:spcPts val="0"/>
              </a:spcAft>
              <a:buSzPct val="100000"/>
              <a:buChar char="•"/>
            </a:pPr>
            <a:r>
              <a:rPr lang="en-US" sz="8107" b="1" dirty="0"/>
              <a:t>Weather Classification:</a:t>
            </a:r>
            <a:r>
              <a:rPr lang="en-US" sz="8107" dirty="0"/>
              <a:t> </a:t>
            </a:r>
            <a:r>
              <a:rPr lang="en-US" sz="8107" dirty="0" err="1"/>
              <a:t>ResNet</a:t>
            </a:r>
            <a:r>
              <a:rPr lang="en-US" sz="8107" dirty="0"/>
              <a:t> for precise weather type detection (fog, rain, snow)</a:t>
            </a:r>
            <a:endParaRPr sz="8107" dirty="0"/>
          </a:p>
          <a:p>
            <a:pPr marL="228600" lvl="0" indent="-249359" algn="l" rtl="0">
              <a:lnSpc>
                <a:spcPct val="90000"/>
              </a:lnSpc>
              <a:spcBef>
                <a:spcPts val="1000"/>
              </a:spcBef>
              <a:spcAft>
                <a:spcPts val="0"/>
              </a:spcAft>
              <a:buClr>
                <a:schemeClr val="dk1"/>
              </a:buClr>
              <a:buSzPct val="100000"/>
              <a:buChar char="•"/>
            </a:pPr>
            <a:r>
              <a:rPr lang="en-US" sz="8107" b="1" i="0" u="none" strike="noStrike" dirty="0"/>
              <a:t>Image-level </a:t>
            </a:r>
            <a:r>
              <a:rPr lang="en-US" sz="8107" b="1" dirty="0"/>
              <a:t>domain </a:t>
            </a:r>
            <a:r>
              <a:rPr lang="en-US" sz="8107" b="1" i="0" u="none" strike="noStrike" dirty="0"/>
              <a:t>adaptation</a:t>
            </a:r>
            <a:r>
              <a:rPr lang="en-US" sz="8107" b="0" i="0" u="none" strike="noStrike" dirty="0"/>
              <a:t>: </a:t>
            </a:r>
            <a:r>
              <a:rPr lang="en-US" sz="8107" dirty="0"/>
              <a:t>adjust lighting, contrast</a:t>
            </a:r>
            <a:endParaRPr sz="8107" b="0" i="0" u="none" strike="noStrike" dirty="0"/>
          </a:p>
          <a:p>
            <a:pPr marL="228600" lvl="0" indent="-249359" algn="l" rtl="0">
              <a:lnSpc>
                <a:spcPct val="90000"/>
              </a:lnSpc>
              <a:spcBef>
                <a:spcPts val="1000"/>
              </a:spcBef>
              <a:spcAft>
                <a:spcPts val="0"/>
              </a:spcAft>
              <a:buClr>
                <a:schemeClr val="dk1"/>
              </a:buClr>
              <a:buSzPct val="100000"/>
              <a:buChar char="•"/>
            </a:pPr>
            <a:r>
              <a:rPr lang="en-US" sz="8107" b="1" i="0" u="none" strike="noStrike" dirty="0"/>
              <a:t>Adversarial Gradient Reversal Layer (</a:t>
            </a:r>
            <a:r>
              <a:rPr lang="en-US" sz="8107" b="1" i="0" u="none" strike="noStrike" dirty="0" err="1"/>
              <a:t>AdvGRL</a:t>
            </a:r>
            <a:r>
              <a:rPr lang="en-US" sz="8107" b="1" i="0" u="none" strike="noStrike" dirty="0"/>
              <a:t>): </a:t>
            </a:r>
            <a:r>
              <a:rPr lang="en-US" sz="8107" dirty="0"/>
              <a:t>confuses the domain classifier to learn weather-invariant features.</a:t>
            </a:r>
            <a:endParaRPr sz="8107" b="0" i="0" u="none" strike="noStrike" dirty="0"/>
          </a:p>
          <a:p>
            <a:pPr marL="228600" lvl="0" indent="-249359" algn="l" rtl="0">
              <a:lnSpc>
                <a:spcPct val="90000"/>
              </a:lnSpc>
              <a:spcBef>
                <a:spcPts val="1000"/>
              </a:spcBef>
              <a:spcAft>
                <a:spcPts val="0"/>
              </a:spcAft>
              <a:buClr>
                <a:schemeClr val="dk1"/>
              </a:buClr>
              <a:buSzPct val="100000"/>
              <a:buChar char="•"/>
            </a:pPr>
            <a:r>
              <a:rPr lang="en-US" sz="8107" b="1" dirty="0"/>
              <a:t>O</a:t>
            </a:r>
            <a:r>
              <a:rPr lang="en-US" sz="8107" b="1" i="0" u="none" strike="noStrike" dirty="0"/>
              <a:t>bject-level adaptation: </a:t>
            </a:r>
            <a:r>
              <a:rPr lang="en-US" sz="8107" dirty="0"/>
              <a:t>align bounding-box features.</a:t>
            </a:r>
            <a:endParaRPr sz="8107" dirty="0"/>
          </a:p>
          <a:p>
            <a:pPr marL="228600" lvl="0" indent="-249359" algn="l" rtl="0">
              <a:lnSpc>
                <a:spcPct val="90000"/>
              </a:lnSpc>
              <a:spcBef>
                <a:spcPts val="1000"/>
              </a:spcBef>
              <a:spcAft>
                <a:spcPts val="0"/>
              </a:spcAft>
              <a:buClr>
                <a:schemeClr val="dk1"/>
              </a:buClr>
              <a:buSzPct val="100000"/>
              <a:buChar char="•"/>
            </a:pPr>
            <a:r>
              <a:rPr lang="en-US" sz="8107" b="0" i="0" u="none" strike="noStrike" dirty="0"/>
              <a:t>Synthetic fog, rain, and snow generation. </a:t>
            </a:r>
            <a:endParaRPr sz="8107" dirty="0"/>
          </a:p>
          <a:p>
            <a:pPr marL="228600" lvl="0" indent="-120650" algn="l" rtl="0">
              <a:lnSpc>
                <a:spcPct val="90000"/>
              </a:lnSpc>
              <a:spcBef>
                <a:spcPts val="1000"/>
              </a:spcBef>
              <a:spcAft>
                <a:spcPts val="0"/>
              </a:spcAft>
              <a:buClr>
                <a:schemeClr val="dk1"/>
              </a:buClr>
              <a:buSzPct val="100000"/>
              <a:buNone/>
            </a:pPr>
            <a:endParaRPr sz="1700" dirty="0"/>
          </a:p>
          <a:p>
            <a:pPr marL="228600" lvl="0" indent="-120650" algn="l" rtl="0">
              <a:lnSpc>
                <a:spcPct val="90000"/>
              </a:lnSpc>
              <a:spcBef>
                <a:spcPts val="1000"/>
              </a:spcBef>
              <a:spcAft>
                <a:spcPts val="0"/>
              </a:spcAft>
              <a:buClr>
                <a:schemeClr val="dk1"/>
              </a:buClr>
              <a:buSzPct val="100000"/>
              <a:buNone/>
            </a:pPr>
            <a:endParaRPr sz="1700" b="0" i="0" u="none" strike="noStrike" dirty="0"/>
          </a:p>
          <a:p>
            <a:pPr marL="228600" lvl="0" indent="-120650" algn="l" rtl="0">
              <a:lnSpc>
                <a:spcPct val="90000"/>
              </a:lnSpc>
              <a:spcBef>
                <a:spcPts val="1000"/>
              </a:spcBef>
              <a:spcAft>
                <a:spcPts val="0"/>
              </a:spcAft>
              <a:buClr>
                <a:schemeClr val="dk1"/>
              </a:buClr>
              <a:buSzPct val="100000"/>
              <a:buNone/>
            </a:pPr>
            <a:endParaRPr sz="1700" dirty="0"/>
          </a:p>
        </p:txBody>
      </p:sp>
      <p:sp>
        <p:nvSpPr>
          <p:cNvPr id="133" name="Google Shape;133;p17"/>
          <p:cNvSpPr txBox="1"/>
          <p:nvPr/>
        </p:nvSpPr>
        <p:spPr>
          <a:xfrm>
            <a:off x="6255895" y="1993956"/>
            <a:ext cx="5097900" cy="3795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Why Domain Adaptation?</a:t>
            </a:r>
            <a:endParaRPr sz="2400" b="1" i="0" u="none" strike="noStrike" cap="none">
              <a:solidFill>
                <a:schemeClr val="dk1"/>
              </a:solidFill>
              <a:latin typeface="Arial"/>
              <a:ea typeface="Arial"/>
              <a:cs typeface="Arial"/>
              <a:sym typeface="Arial"/>
            </a:endParaRPr>
          </a:p>
          <a:p>
            <a:pPr marL="457200" marR="0" lvl="0" indent="0" algn="l" rtl="0">
              <a:lnSpc>
                <a:spcPct val="90000"/>
              </a:lnSpc>
              <a:spcBef>
                <a:spcPts val="600"/>
              </a:spcBef>
              <a:spcAft>
                <a:spcPts val="0"/>
              </a:spcAft>
              <a:buNone/>
            </a:pPr>
            <a:r>
              <a:rPr lang="en-US" sz="2400" b="0" i="0" u="none" strike="noStrike" cap="none">
                <a:solidFill>
                  <a:schemeClr val="dk1"/>
                </a:solidFill>
                <a:latin typeface="Arial"/>
                <a:ea typeface="Arial"/>
                <a:cs typeface="Arial"/>
                <a:sym typeface="Arial"/>
              </a:rPr>
              <a:t>It bridges the “domain gap” between training (sunny days) and deployment (foggy mornings).</a:t>
            </a:r>
            <a:endParaRPr sz="2400" b="0" i="0" u="none" strike="noStrike" cap="none">
              <a:solidFill>
                <a:schemeClr val="dk1"/>
              </a:solidFill>
              <a:latin typeface="Arial"/>
              <a:ea typeface="Arial"/>
              <a:cs typeface="Arial"/>
              <a:sym typeface="Arial"/>
            </a:endParaRPr>
          </a:p>
          <a:p>
            <a:pPr marL="0" marR="0" lvl="0" indent="152400" algn="l" rtl="0">
              <a:lnSpc>
                <a:spcPct val="90000"/>
              </a:lnSpc>
              <a:spcBef>
                <a:spcPts val="60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18"/>
          <p:cNvSpPr/>
          <p:nvPr/>
        </p:nvSpPr>
        <p:spPr>
          <a:xfrm>
            <a:off x="0" y="-8467"/>
            <a:ext cx="12191999" cy="6866467"/>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40" name="Google Shape;140;p18" descr="Aerial view of the cityscape"/>
          <p:cNvPicPr preferRelativeResize="0"/>
          <p:nvPr/>
        </p:nvPicPr>
        <p:blipFill rotWithShape="1">
          <a:blip r:embed="rId3">
            <a:alphaModFix amt="55000"/>
          </a:blip>
          <a:srcRect t="14972" b="758"/>
          <a:stretch/>
        </p:blipFill>
        <p:spPr>
          <a:xfrm>
            <a:off x="20" y="-9107"/>
            <a:ext cx="12191980" cy="6858000"/>
          </a:xfrm>
          <a:prstGeom prst="rect">
            <a:avLst/>
          </a:prstGeom>
          <a:noFill/>
          <a:ln>
            <a:noFill/>
          </a:ln>
        </p:spPr>
      </p:pic>
      <p:sp>
        <p:nvSpPr>
          <p:cNvPr id="141" name="Google Shape;141;p18"/>
          <p:cNvSpPr txBox="1">
            <a:spLocks noGrp="1"/>
          </p:cNvSpPr>
          <p:nvPr>
            <p:ph type="title"/>
          </p:nvPr>
        </p:nvSpPr>
        <p:spPr>
          <a:xfrm>
            <a:off x="686834" y="591344"/>
            <a:ext cx="3200400" cy="558561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Play"/>
              <a:buNone/>
            </a:pPr>
            <a:r>
              <a:rPr lang="en-US" b="1" i="0" u="none" strike="noStrike">
                <a:solidFill>
                  <a:srgbClr val="FFFFFF"/>
                </a:solidFill>
              </a:rPr>
              <a:t>Datasets and Evaluation Metrics</a:t>
            </a:r>
            <a:br>
              <a:rPr lang="en-US" b="0" i="0" u="none" strike="noStrike">
                <a:solidFill>
                  <a:srgbClr val="FFFFFF"/>
                </a:solidFill>
              </a:rPr>
            </a:br>
            <a:endParaRPr>
              <a:solidFill>
                <a:srgbClr val="FFFFFF"/>
              </a:solidFill>
            </a:endParaRPr>
          </a:p>
        </p:txBody>
      </p:sp>
      <p:sp>
        <p:nvSpPr>
          <p:cNvPr id="142" name="Google Shape;142;p18"/>
          <p:cNvSpPr/>
          <p:nvPr/>
        </p:nvSpPr>
        <p:spPr>
          <a:xfrm rot="10800000" flipH="1">
            <a:off x="7550402" y="2455479"/>
            <a:ext cx="4083433" cy="4083433"/>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18"/>
          <p:cNvSpPr txBox="1">
            <a:spLocks noGrp="1"/>
          </p:cNvSpPr>
          <p:nvPr>
            <p:ph type="body" idx="1"/>
          </p:nvPr>
        </p:nvSpPr>
        <p:spPr>
          <a:xfrm>
            <a:off x="4447308" y="591344"/>
            <a:ext cx="6906491" cy="5585619"/>
          </a:xfrm>
          <a:prstGeom prst="rect">
            <a:avLst/>
          </a:prstGeom>
          <a:noFill/>
          <a:ln>
            <a:noFill/>
          </a:ln>
        </p:spPr>
        <p:txBody>
          <a:bodyPr spcFirstLastPara="1" wrap="square" lIns="91425" tIns="45700" rIns="91425" bIns="45700" anchor="ctr" anchorCtr="0">
            <a:normAutofit/>
          </a:bodyPr>
          <a:lstStyle/>
          <a:p>
            <a:pPr marL="228600" lvl="0" indent="-63500" algn="l" rtl="0">
              <a:lnSpc>
                <a:spcPct val="90000"/>
              </a:lnSpc>
              <a:spcBef>
                <a:spcPts val="0"/>
              </a:spcBef>
              <a:spcAft>
                <a:spcPts val="0"/>
              </a:spcAft>
              <a:buClr>
                <a:schemeClr val="dk1"/>
              </a:buClr>
              <a:buSzPts val="2600"/>
              <a:buFont typeface="Arial"/>
              <a:buNone/>
            </a:pPr>
            <a:endParaRPr sz="2600" b="0" i="0" u="none" strike="noStrike">
              <a:solidFill>
                <a:srgbClr val="FFFFFF"/>
              </a:solidFill>
            </a:endParaRPr>
          </a:p>
          <a:p>
            <a:pPr marL="228600" lvl="0" indent="-228600" algn="l" rtl="0">
              <a:lnSpc>
                <a:spcPct val="90000"/>
              </a:lnSpc>
              <a:spcBef>
                <a:spcPts val="1000"/>
              </a:spcBef>
              <a:spcAft>
                <a:spcPts val="0"/>
              </a:spcAft>
              <a:buClr>
                <a:srgbClr val="FFFFFF"/>
              </a:buClr>
              <a:buSzPts val="2600"/>
              <a:buFont typeface="Arial"/>
              <a:buChar char="•"/>
            </a:pPr>
            <a:r>
              <a:rPr lang="en-US" sz="2600" b="0" i="0" u="none" strike="noStrike">
                <a:solidFill>
                  <a:srgbClr val="FFFFFF"/>
                </a:solidFill>
              </a:rPr>
              <a:t>Berkeley DeepDrive (BDD100K)</a:t>
            </a:r>
            <a:endParaRPr/>
          </a:p>
          <a:p>
            <a:pPr marL="228600" lvl="0" indent="-228600" algn="l" rtl="0">
              <a:lnSpc>
                <a:spcPct val="90000"/>
              </a:lnSpc>
              <a:spcBef>
                <a:spcPts val="1000"/>
              </a:spcBef>
              <a:spcAft>
                <a:spcPts val="0"/>
              </a:spcAft>
              <a:buClr>
                <a:srgbClr val="FFFFFF"/>
              </a:buClr>
              <a:buSzPts val="2600"/>
              <a:buFont typeface="Arial"/>
              <a:buChar char="•"/>
            </a:pPr>
            <a:r>
              <a:rPr lang="en-US" sz="2600" b="0" i="0" u="none" strike="noStrike">
                <a:solidFill>
                  <a:srgbClr val="FFFFFF"/>
                </a:solidFill>
              </a:rPr>
              <a:t>Foggy Cityscapes (simulated fog conditions) :</a:t>
            </a:r>
            <a:endParaRPr/>
          </a:p>
          <a:p>
            <a:pPr marL="0" lvl="0" indent="0" algn="l" rtl="0">
              <a:lnSpc>
                <a:spcPct val="90000"/>
              </a:lnSpc>
              <a:spcBef>
                <a:spcPts val="1000"/>
              </a:spcBef>
              <a:spcAft>
                <a:spcPts val="0"/>
              </a:spcAft>
              <a:buClr>
                <a:srgbClr val="FFFFFF"/>
              </a:buClr>
              <a:buSzPts val="2600"/>
              <a:buNone/>
            </a:pPr>
            <a:r>
              <a:rPr lang="en-US" sz="2600">
                <a:solidFill>
                  <a:srgbClr val="FFFFFF"/>
                </a:solidFill>
              </a:rPr>
              <a:t>2,975 fog-simulated images</a:t>
            </a:r>
            <a:endParaRPr sz="2600" b="0" i="0" u="none" strike="noStrike">
              <a:solidFill>
                <a:srgbClr val="FFFFFF"/>
              </a:solidFill>
            </a:endParaRPr>
          </a:p>
          <a:p>
            <a:pPr marL="228600" lvl="0" indent="-228600" algn="l" rtl="0">
              <a:lnSpc>
                <a:spcPct val="90000"/>
              </a:lnSpc>
              <a:spcBef>
                <a:spcPts val="1000"/>
              </a:spcBef>
              <a:spcAft>
                <a:spcPts val="0"/>
              </a:spcAft>
              <a:buClr>
                <a:srgbClr val="FFFFFF"/>
              </a:buClr>
              <a:buSzPts val="2600"/>
              <a:buChar char="•"/>
            </a:pPr>
            <a:r>
              <a:rPr lang="en-US" sz="2600">
                <a:solidFill>
                  <a:srgbClr val="FFFFFF"/>
                </a:solidFill>
              </a:rPr>
              <a:t>Augmentation types used:</a:t>
            </a:r>
            <a:endParaRPr/>
          </a:p>
          <a:p>
            <a:pPr marL="0" lvl="0" indent="0" algn="l" rtl="0">
              <a:lnSpc>
                <a:spcPct val="90000"/>
              </a:lnSpc>
              <a:spcBef>
                <a:spcPts val="1000"/>
              </a:spcBef>
              <a:spcAft>
                <a:spcPts val="0"/>
              </a:spcAft>
              <a:buClr>
                <a:srgbClr val="FFFFFF"/>
              </a:buClr>
              <a:buSzPts val="2600"/>
              <a:buNone/>
            </a:pPr>
            <a:r>
              <a:rPr lang="en-US" sz="2600">
                <a:solidFill>
                  <a:srgbClr val="FFFFFF"/>
                </a:solidFill>
              </a:rPr>
              <a:t> Gaussian blur, fog overlays, contrast drops</a:t>
            </a:r>
            <a:endParaRPr sz="2600" b="0" i="0" u="none" strike="noStrike">
              <a:solidFill>
                <a:srgbClr val="FFFFFF"/>
              </a:solidFill>
            </a:endParaRPr>
          </a:p>
          <a:p>
            <a:pPr marL="0" lvl="0" indent="0" algn="l" rtl="0">
              <a:lnSpc>
                <a:spcPct val="90000"/>
              </a:lnSpc>
              <a:spcBef>
                <a:spcPts val="1000"/>
              </a:spcBef>
              <a:spcAft>
                <a:spcPts val="0"/>
              </a:spcAft>
              <a:buClr>
                <a:srgbClr val="FFFFFF"/>
              </a:buClr>
              <a:buSzPts val="2600"/>
              <a:buNone/>
            </a:pPr>
            <a:r>
              <a:rPr lang="en-US" sz="2600" b="0" i="0" u="none" strike="noStrike">
                <a:solidFill>
                  <a:srgbClr val="FFFFFF"/>
                </a:solidFill>
              </a:rPr>
              <a:t>                                         -----------------------------------</a:t>
            </a:r>
            <a:endParaRPr/>
          </a:p>
          <a:p>
            <a:pPr marL="228600" lvl="0" indent="-228600" algn="l" rtl="0">
              <a:lnSpc>
                <a:spcPct val="90000"/>
              </a:lnSpc>
              <a:spcBef>
                <a:spcPts val="1000"/>
              </a:spcBef>
              <a:spcAft>
                <a:spcPts val="0"/>
              </a:spcAft>
              <a:buClr>
                <a:srgbClr val="FFFFFF"/>
              </a:buClr>
              <a:buSzPts val="2600"/>
              <a:buFont typeface="Arial"/>
              <a:buChar char="•"/>
            </a:pPr>
            <a:r>
              <a:rPr lang="en-US" sz="2600" b="0" i="0" u="none" strike="noStrike">
                <a:solidFill>
                  <a:srgbClr val="FFFFFF"/>
                </a:solidFill>
              </a:rPr>
              <a:t>Mean Average Precision (mAP)</a:t>
            </a:r>
            <a:endParaRPr/>
          </a:p>
          <a:p>
            <a:pPr marL="228600" lvl="0" indent="-228600" algn="l" rtl="0">
              <a:lnSpc>
                <a:spcPct val="90000"/>
              </a:lnSpc>
              <a:spcBef>
                <a:spcPts val="1000"/>
              </a:spcBef>
              <a:spcAft>
                <a:spcPts val="0"/>
              </a:spcAft>
              <a:buClr>
                <a:srgbClr val="FFFFFF"/>
              </a:buClr>
              <a:buSzPts val="2600"/>
              <a:buChar char="•"/>
            </a:pPr>
            <a:r>
              <a:rPr lang="en-US" sz="2600" b="0" i="0" u="none" strike="noStrike">
                <a:solidFill>
                  <a:srgbClr val="FFFFFF"/>
                </a:solidFill>
              </a:rPr>
              <a:t>Qualitative assessment via demo walkthroughs: </a:t>
            </a:r>
            <a:endParaRPr/>
          </a:p>
          <a:p>
            <a:pPr marL="0" lvl="0" indent="0" algn="l" rtl="0">
              <a:lnSpc>
                <a:spcPct val="90000"/>
              </a:lnSpc>
              <a:spcBef>
                <a:spcPts val="1000"/>
              </a:spcBef>
              <a:spcAft>
                <a:spcPts val="0"/>
              </a:spcAft>
              <a:buClr>
                <a:srgbClr val="FFFFFF"/>
              </a:buClr>
              <a:buSzPts val="2600"/>
              <a:buNone/>
            </a:pPr>
            <a:r>
              <a:rPr lang="en-US" sz="2600" b="0" i="0" u="none" strike="noStrike">
                <a:solidFill>
                  <a:srgbClr val="FFFFFF"/>
                </a:solidFill>
              </a:rPr>
              <a:t> </a:t>
            </a:r>
            <a:r>
              <a:rPr lang="en-US" sz="2600">
                <a:solidFill>
                  <a:srgbClr val="FFFFFF"/>
                </a:solidFill>
              </a:rPr>
              <a:t>side-by-side detection under clear vs foggy conditions</a:t>
            </a:r>
            <a:endParaRPr/>
          </a:p>
          <a:p>
            <a:pPr marL="228600" lvl="0" indent="-63500" algn="l" rtl="0">
              <a:lnSpc>
                <a:spcPct val="90000"/>
              </a:lnSpc>
              <a:spcBef>
                <a:spcPts val="1000"/>
              </a:spcBef>
              <a:spcAft>
                <a:spcPts val="0"/>
              </a:spcAft>
              <a:buClr>
                <a:schemeClr val="dk1"/>
              </a:buClr>
              <a:buSzPts val="2600"/>
              <a:buFont typeface="Arial"/>
              <a:buNone/>
            </a:pPr>
            <a:endParaRPr sz="2600" b="0" i="0" u="none" strike="noStrike">
              <a:solidFill>
                <a:srgbClr val="FFFFFF"/>
              </a:solidFill>
            </a:endParaRPr>
          </a:p>
          <a:p>
            <a:pPr marL="228600" lvl="0" indent="-63500" algn="l" rtl="0">
              <a:lnSpc>
                <a:spcPct val="90000"/>
              </a:lnSpc>
              <a:spcBef>
                <a:spcPts val="1000"/>
              </a:spcBef>
              <a:spcAft>
                <a:spcPts val="0"/>
              </a:spcAft>
              <a:buClr>
                <a:schemeClr val="dk1"/>
              </a:buClr>
              <a:buSzPts val="2600"/>
              <a:buNone/>
            </a:pPr>
            <a:endParaRPr sz="2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19"/>
          <p:cNvSpPr/>
          <p:nvPr/>
        </p:nvSpPr>
        <p:spPr>
          <a:xfrm>
            <a:off x="3740383" y="0"/>
            <a:ext cx="8451607" cy="68580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9" name="Google Shape;149;p19"/>
          <p:cNvSpPr/>
          <p:nvPr/>
        </p:nvSpPr>
        <p:spPr>
          <a:xfrm>
            <a:off x="10" y="0"/>
            <a:ext cx="3745200"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 name="Google Shape;150;p19"/>
          <p:cNvSpPr txBox="1">
            <a:spLocks noGrp="1"/>
          </p:cNvSpPr>
          <p:nvPr>
            <p:ph type="title"/>
          </p:nvPr>
        </p:nvSpPr>
        <p:spPr>
          <a:xfrm>
            <a:off x="653148" y="637750"/>
            <a:ext cx="2694600" cy="5576700"/>
          </a:xfrm>
          <a:prstGeom prst="rect">
            <a:avLst/>
          </a:prstGeom>
          <a:noFill/>
          <a:ln>
            <a:noFill/>
          </a:ln>
        </p:spPr>
        <p:txBody>
          <a:bodyPr spcFirstLastPara="1" wrap="square" lIns="91425" tIns="45700" rIns="91425" bIns="45700" anchor="t" anchorCtr="0">
            <a:normAutofit/>
          </a:bodyPr>
          <a:lstStyle/>
          <a:p>
            <a:pPr marL="228600" lvl="0" indent="-266700" algn="l" rtl="0">
              <a:spcBef>
                <a:spcPts val="0"/>
              </a:spcBef>
              <a:spcAft>
                <a:spcPts val="0"/>
              </a:spcAft>
              <a:buClr>
                <a:schemeClr val="lt1"/>
              </a:buClr>
              <a:buSzPts val="3000"/>
              <a:buFont typeface="Arial"/>
              <a:buChar char="•"/>
            </a:pPr>
            <a:r>
              <a:rPr lang="en-US" sz="3000">
                <a:solidFill>
                  <a:schemeClr val="lt1"/>
                </a:solidFill>
                <a:latin typeface="Arial"/>
                <a:ea typeface="Arial"/>
                <a:cs typeface="Arial"/>
                <a:sym typeface="Arial"/>
              </a:rPr>
              <a:t>Object Detection Metrics – Clear Images</a:t>
            </a:r>
            <a:endParaRPr sz="3000">
              <a:solidFill>
                <a:schemeClr val="lt1"/>
              </a:solidFill>
            </a:endParaRPr>
          </a:p>
        </p:txBody>
      </p:sp>
      <p:sp>
        <p:nvSpPr>
          <p:cNvPr id="151" name="Google Shape;151;p19"/>
          <p:cNvSpPr/>
          <p:nvPr/>
        </p:nvSpPr>
        <p:spPr>
          <a:xfrm>
            <a:off x="4654733" y="643465"/>
            <a:ext cx="457200" cy="457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2" name="Google Shape;152;p19"/>
          <p:cNvSpPr txBox="1">
            <a:spLocks noGrp="1"/>
          </p:cNvSpPr>
          <p:nvPr>
            <p:ph type="body" idx="1"/>
          </p:nvPr>
        </p:nvSpPr>
        <p:spPr>
          <a:xfrm>
            <a:off x="4654732" y="850052"/>
            <a:ext cx="6390623" cy="532691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br>
              <a:rPr lang="en-US" sz="2400"/>
            </a:br>
            <a:br>
              <a:rPr lang="en-US" sz="2400"/>
            </a:br>
            <a:endParaRPr sz="2400"/>
          </a:p>
          <a:p>
            <a:pPr marL="228600" lvl="0" indent="0" algn="l" rtl="0">
              <a:lnSpc>
                <a:spcPct val="90000"/>
              </a:lnSpc>
              <a:spcBef>
                <a:spcPts val="0"/>
              </a:spcBef>
              <a:spcAft>
                <a:spcPts val="0"/>
              </a:spcAft>
              <a:buNone/>
            </a:pPr>
            <a:endParaRPr sz="2400"/>
          </a:p>
          <a:p>
            <a:pPr marL="228600" lvl="0" indent="-76200" algn="l" rtl="0">
              <a:lnSpc>
                <a:spcPct val="90000"/>
              </a:lnSpc>
              <a:spcBef>
                <a:spcPts val="1000"/>
              </a:spcBef>
              <a:spcAft>
                <a:spcPts val="0"/>
              </a:spcAft>
              <a:buClr>
                <a:schemeClr val="dk1"/>
              </a:buClr>
              <a:buSzPts val="2400"/>
              <a:buNone/>
            </a:pPr>
            <a:endParaRPr sz="2400"/>
          </a:p>
        </p:txBody>
      </p:sp>
      <p:pic>
        <p:nvPicPr>
          <p:cNvPr id="153" name="Google Shape;153;p19" title="Screenshot 2025-05-08 at 11.36.45 AM.png"/>
          <p:cNvPicPr preferRelativeResize="0"/>
          <p:nvPr/>
        </p:nvPicPr>
        <p:blipFill rotWithShape="1">
          <a:blip r:embed="rId3">
            <a:alphaModFix/>
          </a:blip>
          <a:srcRect/>
          <a:stretch/>
        </p:blipFill>
        <p:spPr>
          <a:xfrm>
            <a:off x="3930500" y="1488375"/>
            <a:ext cx="8071375" cy="341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541020" y="324485"/>
            <a:ext cx="11109960" cy="1229995"/>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Object Detection Metrics – Augmented Training</a:t>
            </a:r>
            <a:endParaRPr dirty="0"/>
          </a:p>
        </p:txBody>
      </p:sp>
      <p:pic>
        <p:nvPicPr>
          <p:cNvPr id="160" name="Google Shape;160;p20" title="Screenshot 2025-05-08 at 11.44.14 AM.png"/>
          <p:cNvPicPr preferRelativeResize="0"/>
          <p:nvPr/>
        </p:nvPicPr>
        <p:blipFill>
          <a:blip r:embed="rId3">
            <a:alphaModFix/>
          </a:blip>
          <a:srcRect l="695" t="3234" r="1387" b="2720"/>
          <a:stretch/>
        </p:blipFill>
        <p:spPr>
          <a:xfrm>
            <a:off x="1188719" y="1910079"/>
            <a:ext cx="9621521" cy="42367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Model Comparison</a:t>
            </a:r>
            <a:endParaRPr/>
          </a:p>
        </p:txBody>
      </p:sp>
      <p:sp>
        <p:nvSpPr>
          <p:cNvPr id="167" name="Google Shape;167;p21"/>
          <p:cNvSpPr txBox="1">
            <a:spLocks noGrp="1"/>
          </p:cNvSpPr>
          <p:nvPr>
            <p:ph type="body" idx="1"/>
          </p:nvPr>
        </p:nvSpPr>
        <p:spPr>
          <a:xfrm>
            <a:off x="838200" y="1375000"/>
            <a:ext cx="10515600" cy="4801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sz="1900"/>
          </a:p>
        </p:txBody>
      </p:sp>
      <p:pic>
        <p:nvPicPr>
          <p:cNvPr id="168" name="Google Shape;168;p21" title="Screenshot 2025-05-08 at 11.58.05 AM.png"/>
          <p:cNvPicPr preferRelativeResize="0"/>
          <p:nvPr/>
        </p:nvPicPr>
        <p:blipFill>
          <a:blip r:embed="rId3">
            <a:alphaModFix/>
          </a:blip>
          <a:stretch>
            <a:fillRect/>
          </a:stretch>
        </p:blipFill>
        <p:spPr>
          <a:xfrm>
            <a:off x="838200" y="1375000"/>
            <a:ext cx="9975025" cy="49420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2825</Words>
  <Application>Microsoft Macintosh PowerPoint</Application>
  <PresentationFormat>Widescreen</PresentationFormat>
  <Paragraphs>247</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Arial</vt:lpstr>
      <vt:lpstr>Play</vt:lpstr>
      <vt:lpstr>Calibri</vt:lpstr>
      <vt:lpstr>Office Theme</vt:lpstr>
      <vt:lpstr>AI-Powered Navigation &amp; Weather-Aware Assistant </vt:lpstr>
      <vt:lpstr>  Challenge: Adverse weather degrades object detection accuracy in autonomous systems  </vt:lpstr>
      <vt:lpstr>Problem Statement &amp; Related Work Problem: </vt:lpstr>
      <vt:lpstr>Technical Architecture (Diagram) </vt:lpstr>
      <vt:lpstr>Our Approach Model Architecture: </vt:lpstr>
      <vt:lpstr>Datasets and Evaluation Metrics </vt:lpstr>
      <vt:lpstr>Object Detection Metrics – Clear Images</vt:lpstr>
      <vt:lpstr>Object Detection Metrics – Augmented Training</vt:lpstr>
      <vt:lpstr>Model Comparison</vt:lpstr>
      <vt:lpstr> Innovations </vt:lpstr>
      <vt:lpstr>Synthetic Data Augmentation</vt:lpstr>
      <vt:lpstr>DEMO Video; Prototype Model  </vt:lpstr>
      <vt:lpstr>Image Enhancement in Adverse Weather     Low-Light Testing &amp; Brightness Correction</vt:lpstr>
      <vt:lpstr>Tuned Detection Thresholds </vt:lpstr>
      <vt:lpstr>Low-Light Testing &amp; Brightness Correction</vt:lpstr>
      <vt:lpstr>Limitations &amp; Future Scope</vt:lpstr>
      <vt:lpstr>Conclusion &amp; Takeaway </vt:lpstr>
      <vt:lpstr>Team contribution </vt:lpstr>
      <vt:lpstr>References &amp;  Resources   </vt:lpstr>
      <vt:lpstr>Questions and Discussions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Microsoft Office User</cp:lastModifiedBy>
  <cp:revision>1</cp:revision>
  <dcterms:modified xsi:type="dcterms:W3CDTF">2025-05-08T22:32:13Z</dcterms:modified>
</cp:coreProperties>
</file>